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8"/>
  </p:notesMasterIdLst>
  <p:handoutMasterIdLst>
    <p:handoutMasterId r:id="rId79"/>
  </p:handoutMasterIdLst>
  <p:sldIdLst>
    <p:sldId id="316" r:id="rId2"/>
    <p:sldId id="276" r:id="rId3"/>
    <p:sldId id="277" r:id="rId4"/>
    <p:sldId id="386" r:id="rId5"/>
    <p:sldId id="381" r:id="rId6"/>
    <p:sldId id="366" r:id="rId7"/>
    <p:sldId id="367" r:id="rId8"/>
    <p:sldId id="368" r:id="rId9"/>
    <p:sldId id="387" r:id="rId10"/>
    <p:sldId id="384" r:id="rId11"/>
    <p:sldId id="382" r:id="rId12"/>
    <p:sldId id="385" r:id="rId13"/>
    <p:sldId id="388" r:id="rId14"/>
    <p:sldId id="313" r:id="rId15"/>
    <p:sldId id="314" r:id="rId16"/>
    <p:sldId id="315" r:id="rId17"/>
    <p:sldId id="304" r:id="rId18"/>
    <p:sldId id="305" r:id="rId19"/>
    <p:sldId id="306" r:id="rId20"/>
    <p:sldId id="307" r:id="rId21"/>
    <p:sldId id="309" r:id="rId22"/>
    <p:sldId id="329" r:id="rId23"/>
    <p:sldId id="333" r:id="rId24"/>
    <p:sldId id="334" r:id="rId25"/>
    <p:sldId id="335" r:id="rId26"/>
    <p:sldId id="336" r:id="rId27"/>
    <p:sldId id="389" r:id="rId28"/>
    <p:sldId id="340" r:id="rId29"/>
    <p:sldId id="341" r:id="rId30"/>
    <p:sldId id="342" r:id="rId31"/>
    <p:sldId id="343" r:id="rId32"/>
    <p:sldId id="344" r:id="rId33"/>
    <p:sldId id="345" r:id="rId34"/>
    <p:sldId id="346" r:id="rId35"/>
    <p:sldId id="347" r:id="rId36"/>
    <p:sldId id="348" r:id="rId37"/>
    <p:sldId id="349" r:id="rId38"/>
    <p:sldId id="351" r:id="rId39"/>
    <p:sldId id="352" r:id="rId40"/>
    <p:sldId id="353" r:id="rId41"/>
    <p:sldId id="354" r:id="rId42"/>
    <p:sldId id="356" r:id="rId43"/>
    <p:sldId id="357" r:id="rId44"/>
    <p:sldId id="358" r:id="rId45"/>
    <p:sldId id="359" r:id="rId46"/>
    <p:sldId id="360" r:id="rId47"/>
    <p:sldId id="361" r:id="rId48"/>
    <p:sldId id="362" r:id="rId49"/>
    <p:sldId id="363" r:id="rId50"/>
    <p:sldId id="364" r:id="rId51"/>
    <p:sldId id="369" r:id="rId52"/>
    <p:sldId id="370" r:id="rId53"/>
    <p:sldId id="371" r:id="rId54"/>
    <p:sldId id="372" r:id="rId55"/>
    <p:sldId id="373" r:id="rId56"/>
    <p:sldId id="390" r:id="rId57"/>
    <p:sldId id="395" r:id="rId58"/>
    <p:sldId id="394" r:id="rId59"/>
    <p:sldId id="397" r:id="rId60"/>
    <p:sldId id="391" r:id="rId61"/>
    <p:sldId id="398" r:id="rId62"/>
    <p:sldId id="399" r:id="rId63"/>
    <p:sldId id="400" r:id="rId64"/>
    <p:sldId id="401" r:id="rId65"/>
    <p:sldId id="392" r:id="rId66"/>
    <p:sldId id="374" r:id="rId67"/>
    <p:sldId id="375" r:id="rId68"/>
    <p:sldId id="365" r:id="rId69"/>
    <p:sldId id="376" r:id="rId70"/>
    <p:sldId id="377" r:id="rId71"/>
    <p:sldId id="393" r:id="rId72"/>
    <p:sldId id="402" r:id="rId73"/>
    <p:sldId id="378" r:id="rId74"/>
    <p:sldId id="379" r:id="rId75"/>
    <p:sldId id="310" r:id="rId76"/>
    <p:sldId id="404" r:id="rId77"/>
  </p:sldIdLst>
  <p:sldSz cx="12188825" cy="6858000"/>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ヒラギノ角ゴ Pro W3" charset="-128"/>
        <a:cs typeface="ヒラギノ角ゴ Pro W3" charset="-128"/>
      </a:defRPr>
    </a:lvl1pPr>
    <a:lvl2pPr marL="457200" algn="l" defTabSz="457200" rtl="0" fontAlgn="base">
      <a:spcBef>
        <a:spcPct val="0"/>
      </a:spcBef>
      <a:spcAft>
        <a:spcPct val="0"/>
      </a:spcAft>
      <a:defRPr kern="1200">
        <a:solidFill>
          <a:schemeClr val="tx1"/>
        </a:solidFill>
        <a:latin typeface="Arial" charset="0"/>
        <a:ea typeface="ヒラギノ角ゴ Pro W3" charset="-128"/>
        <a:cs typeface="ヒラギノ角ゴ Pro W3" charset="-128"/>
      </a:defRPr>
    </a:lvl2pPr>
    <a:lvl3pPr marL="914400" algn="l" defTabSz="457200" rtl="0" fontAlgn="base">
      <a:spcBef>
        <a:spcPct val="0"/>
      </a:spcBef>
      <a:spcAft>
        <a:spcPct val="0"/>
      </a:spcAft>
      <a:defRPr kern="1200">
        <a:solidFill>
          <a:schemeClr val="tx1"/>
        </a:solidFill>
        <a:latin typeface="Arial" charset="0"/>
        <a:ea typeface="ヒラギノ角ゴ Pro W3" charset="-128"/>
        <a:cs typeface="ヒラギノ角ゴ Pro W3" charset="-128"/>
      </a:defRPr>
    </a:lvl3pPr>
    <a:lvl4pPr marL="1371600" algn="l" defTabSz="457200" rtl="0" fontAlgn="base">
      <a:spcBef>
        <a:spcPct val="0"/>
      </a:spcBef>
      <a:spcAft>
        <a:spcPct val="0"/>
      </a:spcAft>
      <a:defRPr kern="1200">
        <a:solidFill>
          <a:schemeClr val="tx1"/>
        </a:solidFill>
        <a:latin typeface="Arial" charset="0"/>
        <a:ea typeface="ヒラギノ角ゴ Pro W3" charset="-128"/>
        <a:cs typeface="ヒラギノ角ゴ Pro W3" charset="-128"/>
      </a:defRPr>
    </a:lvl4pPr>
    <a:lvl5pPr marL="1828800" algn="l" defTabSz="457200" rtl="0" fontAlgn="base">
      <a:spcBef>
        <a:spcPct val="0"/>
      </a:spcBef>
      <a:spcAft>
        <a:spcPct val="0"/>
      </a:spcAft>
      <a:defRPr kern="1200">
        <a:solidFill>
          <a:schemeClr val="tx1"/>
        </a:solidFill>
        <a:latin typeface="Arial" charset="0"/>
        <a:ea typeface="ヒラギノ角ゴ Pro W3" charset="-128"/>
        <a:cs typeface="ヒラギノ角ゴ Pro W3" charset="-128"/>
      </a:defRPr>
    </a:lvl5pPr>
    <a:lvl6pPr marL="2286000" algn="l" defTabSz="457200" rtl="0" eaLnBrk="1" latinLnBrk="0" hangingPunct="1">
      <a:defRPr kern="1200">
        <a:solidFill>
          <a:schemeClr val="tx1"/>
        </a:solidFill>
        <a:latin typeface="Arial" charset="0"/>
        <a:ea typeface="ヒラギノ角ゴ Pro W3" charset="-128"/>
        <a:cs typeface="ヒラギノ角ゴ Pro W3" charset="-128"/>
      </a:defRPr>
    </a:lvl6pPr>
    <a:lvl7pPr marL="2743200" algn="l" defTabSz="457200" rtl="0" eaLnBrk="1" latinLnBrk="0" hangingPunct="1">
      <a:defRPr kern="1200">
        <a:solidFill>
          <a:schemeClr val="tx1"/>
        </a:solidFill>
        <a:latin typeface="Arial" charset="0"/>
        <a:ea typeface="ヒラギノ角ゴ Pro W3" charset="-128"/>
        <a:cs typeface="ヒラギノ角ゴ Pro W3" charset="-128"/>
      </a:defRPr>
    </a:lvl7pPr>
    <a:lvl8pPr marL="3200400" algn="l" defTabSz="457200" rtl="0" eaLnBrk="1" latinLnBrk="0" hangingPunct="1">
      <a:defRPr kern="1200">
        <a:solidFill>
          <a:schemeClr val="tx1"/>
        </a:solidFill>
        <a:latin typeface="Arial" charset="0"/>
        <a:ea typeface="ヒラギノ角ゴ Pro W3" charset="-128"/>
        <a:cs typeface="ヒラギノ角ゴ Pro W3" charset="-128"/>
      </a:defRPr>
    </a:lvl8pPr>
    <a:lvl9pPr marL="3657600" algn="l" defTabSz="457200" rtl="0" eaLnBrk="1" latinLnBrk="0" hangingPunct="1">
      <a:defRPr kern="1200">
        <a:solidFill>
          <a:schemeClr val="tx1"/>
        </a:solidFill>
        <a:latin typeface="Arial" charset="0"/>
        <a:ea typeface="ヒラギノ角ゴ Pro W3" charset="-128"/>
        <a:cs typeface="ヒラギノ角ゴ Pro W3" charset="-128"/>
      </a:defRPr>
    </a:lvl9pPr>
  </p:defaultTextStyle>
  <p:extLst>
    <p:ext uri="{521415D9-36F7-43E2-AB2F-B90AF26B5E84}">
      <p14:sectionLst xmlns:p14="http://schemas.microsoft.com/office/powerpoint/2010/main">
        <p14:section name="Introduction" id="{5E236467-6D6D-2B4F-93CF-6DE791B854B5}">
          <p14:sldIdLst>
            <p14:sldId id="316"/>
            <p14:sldId id="276"/>
            <p14:sldId id="277"/>
          </p14:sldIdLst>
        </p14:section>
        <p14:section name="History" id="{C798BD4A-154D-1645-945F-FDE79105BFB0}">
          <p14:sldIdLst>
            <p14:sldId id="386"/>
            <p14:sldId id="381"/>
            <p14:sldId id="366"/>
            <p14:sldId id="367"/>
            <p14:sldId id="368"/>
          </p14:sldIdLst>
        </p14:section>
        <p14:section name="HDFS" id="{90B1D84F-D2F3-DC44-8069-0829381C9F8F}">
          <p14:sldIdLst>
            <p14:sldId id="387"/>
            <p14:sldId id="384"/>
            <p14:sldId id="382"/>
            <p14:sldId id="385"/>
            <p14:sldId id="388"/>
            <p14:sldId id="313"/>
            <p14:sldId id="314"/>
            <p14:sldId id="315"/>
            <p14:sldId id="304"/>
            <p14:sldId id="305"/>
            <p14:sldId id="306"/>
            <p14:sldId id="307"/>
            <p14:sldId id="309"/>
            <p14:sldId id="329"/>
            <p14:sldId id="333"/>
            <p14:sldId id="334"/>
            <p14:sldId id="335"/>
            <p14:sldId id="336"/>
            <p14:sldId id="389"/>
            <p14:sldId id="340"/>
            <p14:sldId id="341"/>
            <p14:sldId id="342"/>
            <p14:sldId id="343"/>
            <p14:sldId id="344"/>
            <p14:sldId id="345"/>
            <p14:sldId id="346"/>
            <p14:sldId id="347"/>
            <p14:sldId id="348"/>
            <p14:sldId id="349"/>
            <p14:sldId id="351"/>
            <p14:sldId id="352"/>
            <p14:sldId id="353"/>
            <p14:sldId id="354"/>
            <p14:sldId id="356"/>
            <p14:sldId id="357"/>
            <p14:sldId id="358"/>
            <p14:sldId id="359"/>
            <p14:sldId id="360"/>
            <p14:sldId id="361"/>
            <p14:sldId id="362"/>
            <p14:sldId id="363"/>
            <p14:sldId id="364"/>
            <p14:sldId id="369"/>
            <p14:sldId id="370"/>
            <p14:sldId id="371"/>
            <p14:sldId id="372"/>
            <p14:sldId id="373"/>
          </p14:sldIdLst>
        </p14:section>
        <p14:section name="MapReduce" id="{66800CDE-5A0A-5441-B749-D14E83A71878}">
          <p14:sldIdLst>
            <p14:sldId id="390"/>
            <p14:sldId id="395"/>
            <p14:sldId id="394"/>
            <p14:sldId id="397"/>
            <p14:sldId id="391"/>
            <p14:sldId id="398"/>
            <p14:sldId id="399"/>
            <p14:sldId id="400"/>
            <p14:sldId id="401"/>
          </p14:sldIdLst>
        </p14:section>
        <p14:section name="YARN" id="{BE2F4BE6-EE0B-2447-B217-BE0ECD9BA7AF}">
          <p14:sldIdLst>
            <p14:sldId id="392"/>
            <p14:sldId id="374"/>
            <p14:sldId id="375"/>
            <p14:sldId id="365"/>
            <p14:sldId id="376"/>
            <p14:sldId id="377"/>
            <p14:sldId id="393"/>
            <p14:sldId id="402"/>
            <p14:sldId id="378"/>
            <p14:sldId id="379"/>
          </p14:sldIdLst>
        </p14:section>
        <p14:section name="Conclusion" id="{B20CCD80-D57A-CE45-ACAD-AF07CBA7D47E}">
          <p14:sldIdLst>
            <p14:sldId id="310"/>
            <p14:sldId id="40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44697D"/>
    <a:srgbClr val="69BE28"/>
    <a:srgbClr val="E17000"/>
    <a:srgbClr val="1E1E1E"/>
    <a:srgbClr val="C3C3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4" autoAdjust="0"/>
    <p:restoredTop sz="94675" autoAdjust="0"/>
  </p:normalViewPr>
  <p:slideViewPr>
    <p:cSldViewPr snapToGrid="0" snapToObjects="1" showGuides="1">
      <p:cViewPr varScale="1">
        <p:scale>
          <a:sx n="92" d="100"/>
          <a:sy n="92" d="100"/>
        </p:scale>
        <p:origin x="-800" y="-120"/>
      </p:cViewPr>
      <p:guideLst>
        <p:guide orient="horz" pos="2160"/>
        <p:guide pos="3839"/>
      </p:guideLst>
    </p:cSldViewPr>
  </p:slideViewPr>
  <p:outlineViewPr>
    <p:cViewPr>
      <p:scale>
        <a:sx n="33" d="100"/>
        <a:sy n="33" d="100"/>
      </p:scale>
      <p:origin x="0" y="2335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printerSettings" Target="printerSettings/printerSettings1.bin"/><Relationship Id="rId81" Type="http://schemas.openxmlformats.org/officeDocument/2006/relationships/presProps" Target="presProps.xml"/><Relationship Id="rId82" Type="http://schemas.openxmlformats.org/officeDocument/2006/relationships/viewProps" Target="viewProps.xml"/><Relationship Id="rId83" Type="http://schemas.openxmlformats.org/officeDocument/2006/relationships/theme" Target="theme/theme1.xml"/><Relationship Id="rId84"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notesMaster" Target="notesMasters/notesMaster1.xml"/><Relationship Id="rId79" Type="http://schemas.openxmlformats.org/officeDocument/2006/relationships/handoutMaster" Target="handoutMasters/handoutMaster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cs typeface="+mn-cs"/>
              </a:defRPr>
            </a:lvl1pPr>
          </a:lstStyle>
          <a:p>
            <a:pPr>
              <a:defRPr/>
            </a:pPr>
            <a:fld id="{FDD81165-85A7-0E44-B016-EA4C0EAD8F21}" type="datetime1">
              <a:rPr lang="en-US"/>
              <a:pPr>
                <a:defRPr/>
              </a:pPr>
              <a:t>10/13/15</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cs typeface="+mn-cs"/>
              </a:defRPr>
            </a:lvl1pPr>
          </a:lstStyle>
          <a:p>
            <a:pPr>
              <a:defRPr/>
            </a:pPr>
            <a:fld id="{181ACFB0-C086-1C46-9148-0A44A70DB4ED}" type="slidenum">
              <a:rPr lang="en-US"/>
              <a:pPr>
                <a:defRPr/>
              </a:pPr>
              <a:t>‹#›</a:t>
            </a:fld>
            <a:endParaRPr lang="en-US" dirty="0"/>
          </a:p>
        </p:txBody>
      </p:sp>
    </p:spTree>
    <p:extLst>
      <p:ext uri="{BB962C8B-B14F-4D97-AF65-F5344CB8AC3E}">
        <p14:creationId xmlns:p14="http://schemas.microsoft.com/office/powerpoint/2010/main" val="376982819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cs typeface="+mn-cs"/>
              </a:defRPr>
            </a:lvl1pPr>
          </a:lstStyle>
          <a:p>
            <a:pPr>
              <a:defRPr/>
            </a:pPr>
            <a:fld id="{8E9A6F32-65BE-CC43-819C-4DE6A222013B}" type="datetime1">
              <a:rPr lang="en-US"/>
              <a:pPr>
                <a:defRPr/>
              </a:pPr>
              <a:t>10/13/15</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cs typeface="+mn-cs"/>
              </a:defRPr>
            </a:lvl1pPr>
          </a:lstStyle>
          <a:p>
            <a:pPr>
              <a:defRPr/>
            </a:pPr>
            <a:fld id="{91374085-3E80-6E4B-8D15-AE111E3F12C2}" type="slidenum">
              <a:rPr lang="en-US"/>
              <a:pPr>
                <a:defRPr/>
              </a:pPr>
              <a:t>‹#›</a:t>
            </a:fld>
            <a:endParaRPr lang="en-US" dirty="0"/>
          </a:p>
        </p:txBody>
      </p:sp>
    </p:spTree>
    <p:extLst>
      <p:ext uri="{BB962C8B-B14F-4D97-AF65-F5344CB8AC3E}">
        <p14:creationId xmlns:p14="http://schemas.microsoft.com/office/powerpoint/2010/main" val="3367807489"/>
      </p:ext>
    </p:extLst>
  </p:cSld>
  <p:clrMap bg1="lt1" tx1="dk1" bg2="lt2" tx2="dk2" accent1="accent1" accent2="accent2" accent3="accent3" accent4="accent4" accent5="accent5" accent6="accent6" hlink="hlink" folHlink="folHlink"/>
  <p:hf hdr="0" ftr="0" dt="0"/>
  <p:notesStyle>
    <a:lvl1pPr algn="l" defTabSz="457200" rtl="0" fontAlgn="base">
      <a:spcBef>
        <a:spcPct val="30000"/>
      </a:spcBef>
      <a:spcAft>
        <a:spcPct val="0"/>
      </a:spcAft>
      <a:defRPr sz="1200" kern="1200">
        <a:solidFill>
          <a:schemeClr val="tx1"/>
        </a:solidFill>
        <a:latin typeface="+mn-lt"/>
        <a:ea typeface="ヒラギノ角ゴ Pro W3" charset="-128"/>
        <a:cs typeface="ヒラギノ角ゴ Pro W3" charset="-128"/>
      </a:defRPr>
    </a:lvl1pPr>
    <a:lvl2pPr marL="457200" algn="l" defTabSz="457200" rtl="0" fontAlgn="base">
      <a:spcBef>
        <a:spcPct val="30000"/>
      </a:spcBef>
      <a:spcAft>
        <a:spcPct val="0"/>
      </a:spcAft>
      <a:defRPr sz="1200" kern="1200">
        <a:solidFill>
          <a:schemeClr val="tx1"/>
        </a:solidFill>
        <a:latin typeface="+mn-lt"/>
        <a:ea typeface="ヒラギノ角ゴ Pro W3" charset="-128"/>
        <a:cs typeface="ヒラギノ角ゴ Pro W3" charset="-128"/>
      </a:defRPr>
    </a:lvl2pPr>
    <a:lvl3pPr marL="914400" algn="l" defTabSz="457200" rtl="0" fontAlgn="base">
      <a:spcBef>
        <a:spcPct val="30000"/>
      </a:spcBef>
      <a:spcAft>
        <a:spcPct val="0"/>
      </a:spcAft>
      <a:defRPr sz="1200" kern="1200">
        <a:solidFill>
          <a:schemeClr val="tx1"/>
        </a:solidFill>
        <a:latin typeface="+mn-lt"/>
        <a:ea typeface="ヒラギノ角ゴ Pro W3" charset="-128"/>
        <a:cs typeface="ヒラギノ角ゴ Pro W3" charset="-128"/>
      </a:defRPr>
    </a:lvl3pPr>
    <a:lvl4pPr marL="1371600" algn="l" defTabSz="457200" rtl="0" fontAlgn="base">
      <a:spcBef>
        <a:spcPct val="30000"/>
      </a:spcBef>
      <a:spcAft>
        <a:spcPct val="0"/>
      </a:spcAft>
      <a:defRPr sz="1200" kern="1200">
        <a:solidFill>
          <a:schemeClr val="tx1"/>
        </a:solidFill>
        <a:latin typeface="+mn-lt"/>
        <a:ea typeface="ヒラギノ角ゴ Pro W3" charset="-128"/>
        <a:cs typeface="ヒラギノ角ゴ Pro W3" charset="-128"/>
      </a:defRPr>
    </a:lvl4pPr>
    <a:lvl5pPr marL="1828800" algn="l" defTabSz="457200" rtl="0" fontAlgn="base">
      <a:spcBef>
        <a:spcPct val="30000"/>
      </a:spcBef>
      <a:spcAft>
        <a:spcPct val="0"/>
      </a:spcAft>
      <a:defRPr sz="1200" kern="1200">
        <a:solidFill>
          <a:schemeClr val="tx1"/>
        </a:solidFill>
        <a:latin typeface="+mn-lt"/>
        <a:ea typeface="ヒラギノ角ゴ Pro W3" charset="-128"/>
        <a:cs typeface="ヒラギノ角ゴ Pro W3" charset="-128"/>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1374085-3E80-6E4B-8D15-AE111E3F12C2}" type="slidenum">
              <a:rPr lang="en-US" smtClean="0"/>
              <a:pPr>
                <a:defRPr/>
              </a:pPr>
              <a:t>1</a:t>
            </a:fld>
            <a:endParaRPr lang="en-US" dirty="0"/>
          </a:p>
        </p:txBody>
      </p:sp>
    </p:spTree>
    <p:extLst>
      <p:ext uri="{BB962C8B-B14F-4D97-AF65-F5344CB8AC3E}">
        <p14:creationId xmlns:p14="http://schemas.microsoft.com/office/powerpoint/2010/main" val="5552799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smtClean="0"/>
              <a:t>Here is a</a:t>
            </a:r>
            <a:r>
              <a:rPr lang="en-US" baseline="0" dirty="0" smtClean="0"/>
              <a:t> screenshot pointing out a change in the HDFS web UI: Total </a:t>
            </a:r>
            <a:r>
              <a:rPr lang="en-US" baseline="0" dirty="0" err="1" smtClean="0"/>
              <a:t>Datanode</a:t>
            </a:r>
            <a:r>
              <a:rPr lang="en-US" baseline="0" dirty="0" smtClean="0"/>
              <a:t> Volume Failures is a hyperlink.  Clicking that jumps to…</a:t>
            </a:r>
            <a:endParaRPr lang="en-US" dirty="0"/>
          </a:p>
        </p:txBody>
      </p:sp>
      <p:sp>
        <p:nvSpPr>
          <p:cNvPr id="4" name="Slide Number Placeholder 3"/>
          <p:cNvSpPr>
            <a:spLocks noGrp="1"/>
          </p:cNvSpPr>
          <p:nvPr>
            <p:ph type="sldNum" sz="quarter" idx="10"/>
          </p:nvPr>
        </p:nvSpPr>
        <p:spPr/>
        <p:txBody>
          <a:bodyPr/>
          <a:lstStyle/>
          <a:p>
            <a:pPr>
              <a:defRPr/>
            </a:pPr>
            <a:fld id="{91374085-3E80-6E4B-8D15-AE111E3F12C2}" type="slidenum">
              <a:rPr lang="en-US" smtClean="0"/>
              <a:pPr>
                <a:defRPr/>
              </a:pPr>
              <a:t>23</a:t>
            </a:fld>
            <a:endParaRPr lang="en-US" dirty="0"/>
          </a:p>
        </p:txBody>
      </p:sp>
    </p:spTree>
    <p:extLst>
      <p:ext uri="{BB962C8B-B14F-4D97-AF65-F5344CB8AC3E}">
        <p14:creationId xmlns:p14="http://schemas.microsoft.com/office/powerpoint/2010/main" val="2605464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smtClean="0"/>
              <a:t>…this new screen</a:t>
            </a:r>
            <a:r>
              <a:rPr lang="en-US" baseline="0" dirty="0" smtClean="0"/>
              <a:t> listing the volume failures in detail.  We can see the path of each failed storage location, and an estimate of the capacity that was lost.  I think of this screen being used by a system engineer as a to-do list as part of regular cluster maintenance.</a:t>
            </a:r>
            <a:endParaRPr lang="en-US" dirty="0"/>
          </a:p>
        </p:txBody>
      </p:sp>
      <p:sp>
        <p:nvSpPr>
          <p:cNvPr id="4" name="Slide Number Placeholder 3"/>
          <p:cNvSpPr>
            <a:spLocks noGrp="1"/>
          </p:cNvSpPr>
          <p:nvPr>
            <p:ph type="sldNum" sz="quarter" idx="10"/>
          </p:nvPr>
        </p:nvSpPr>
        <p:spPr/>
        <p:txBody>
          <a:bodyPr/>
          <a:lstStyle/>
          <a:p>
            <a:pPr>
              <a:defRPr/>
            </a:pPr>
            <a:fld id="{91374085-3E80-6E4B-8D15-AE111E3F12C2}" type="slidenum">
              <a:rPr lang="en-US" smtClean="0"/>
              <a:pPr>
                <a:defRPr/>
              </a:pPr>
              <a:t>24</a:t>
            </a:fld>
            <a:endParaRPr lang="en-US" dirty="0"/>
          </a:p>
        </p:txBody>
      </p:sp>
    </p:spTree>
    <p:extLst>
      <p:ext uri="{BB962C8B-B14F-4D97-AF65-F5344CB8AC3E}">
        <p14:creationId xmlns:p14="http://schemas.microsoft.com/office/powerpoint/2010/main" val="2605464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smtClean="0"/>
              <a:t>Here is what it looks like when there are no volume failures.  I included this picture, because this is what we all want it to</a:t>
            </a:r>
            <a:r>
              <a:rPr lang="en-US" baseline="0" dirty="0" smtClean="0"/>
              <a:t> look like.  Of course, it won’t always be that way.</a:t>
            </a:r>
            <a:endParaRPr lang="en-US" dirty="0"/>
          </a:p>
        </p:txBody>
      </p:sp>
      <p:sp>
        <p:nvSpPr>
          <p:cNvPr id="4" name="Slide Number Placeholder 3"/>
          <p:cNvSpPr>
            <a:spLocks noGrp="1"/>
          </p:cNvSpPr>
          <p:nvPr>
            <p:ph type="sldNum" sz="quarter" idx="10"/>
          </p:nvPr>
        </p:nvSpPr>
        <p:spPr/>
        <p:txBody>
          <a:bodyPr/>
          <a:lstStyle/>
          <a:p>
            <a:pPr>
              <a:defRPr/>
            </a:pPr>
            <a:fld id="{91374085-3E80-6E4B-8D15-AE111E3F12C2}" type="slidenum">
              <a:rPr lang="en-US" smtClean="0"/>
              <a:pPr>
                <a:defRPr/>
              </a:pPr>
              <a:t>25</a:t>
            </a:fld>
            <a:endParaRPr lang="en-US" dirty="0"/>
          </a:p>
        </p:txBody>
      </p:sp>
    </p:spTree>
    <p:extLst>
      <p:ext uri="{BB962C8B-B14F-4D97-AF65-F5344CB8AC3E}">
        <p14:creationId xmlns:p14="http://schemas.microsoft.com/office/powerpoint/2010/main" val="2605464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1374085-3E80-6E4B-8D15-AE111E3F12C2}" type="slidenum">
              <a:rPr lang="en-US" smtClean="0"/>
              <a:pPr>
                <a:defRPr/>
              </a:pPr>
              <a:t>44</a:t>
            </a:fld>
            <a:endParaRPr lang="en-US" dirty="0"/>
          </a:p>
        </p:txBody>
      </p:sp>
    </p:spTree>
    <p:extLst>
      <p:ext uri="{BB962C8B-B14F-4D97-AF65-F5344CB8AC3E}">
        <p14:creationId xmlns:p14="http://schemas.microsoft.com/office/powerpoint/2010/main" val="2016979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1374085-3E80-6E4B-8D15-AE111E3F12C2}" type="slidenum">
              <a:rPr lang="en-US" smtClean="0"/>
              <a:pPr>
                <a:defRPr/>
              </a:pPr>
              <a:t>46</a:t>
            </a:fld>
            <a:endParaRPr lang="en-US" dirty="0"/>
          </a:p>
        </p:txBody>
      </p:sp>
    </p:spTree>
    <p:extLst>
      <p:ext uri="{BB962C8B-B14F-4D97-AF65-F5344CB8AC3E}">
        <p14:creationId xmlns:p14="http://schemas.microsoft.com/office/powerpoint/2010/main" val="3889255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1374085-3E80-6E4B-8D15-AE111E3F12C2}" type="slidenum">
              <a:rPr lang="en-US" smtClean="0"/>
              <a:pPr>
                <a:defRPr/>
              </a:pPr>
              <a:t>49</a:t>
            </a:fld>
            <a:endParaRPr lang="en-US" dirty="0"/>
          </a:p>
        </p:txBody>
      </p:sp>
    </p:spTree>
    <p:extLst>
      <p:ext uri="{BB962C8B-B14F-4D97-AF65-F5344CB8AC3E}">
        <p14:creationId xmlns:p14="http://schemas.microsoft.com/office/powerpoint/2010/main" val="3815490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5E9DF8-B3F6-A743-BFAE-B34D19E4B187}" type="slidenum">
              <a:rPr lang="en-US" smtClean="0"/>
              <a:pPr/>
              <a:t>58</a:t>
            </a:fld>
            <a:endParaRPr lang="en-US"/>
          </a:p>
        </p:txBody>
      </p:sp>
    </p:spTree>
    <p:extLst>
      <p:ext uri="{BB962C8B-B14F-4D97-AF65-F5344CB8AC3E}">
        <p14:creationId xmlns:p14="http://schemas.microsoft.com/office/powerpoint/2010/main" val="18674785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5E9DF8-B3F6-A743-BFAE-B34D19E4B187}" type="slidenum">
              <a:rPr lang="en-US" smtClean="0"/>
              <a:pPr/>
              <a:t>66</a:t>
            </a:fld>
            <a:endParaRPr lang="en-US"/>
          </a:p>
        </p:txBody>
      </p:sp>
    </p:spTree>
    <p:extLst>
      <p:ext uri="{BB962C8B-B14F-4D97-AF65-F5344CB8AC3E}">
        <p14:creationId xmlns:p14="http://schemas.microsoft.com/office/powerpoint/2010/main" val="18674785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5E9DF8-B3F6-A743-BFAE-B34D19E4B187}" type="slidenum">
              <a:rPr lang="en-US" smtClean="0"/>
              <a:pPr/>
              <a:t>67</a:t>
            </a:fld>
            <a:endParaRPr lang="en-US"/>
          </a:p>
        </p:txBody>
      </p:sp>
    </p:spTree>
    <p:extLst>
      <p:ext uri="{BB962C8B-B14F-4D97-AF65-F5344CB8AC3E}">
        <p14:creationId xmlns:p14="http://schemas.microsoft.com/office/powerpoint/2010/main" val="18674785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1374085-3E80-6E4B-8D15-AE111E3F12C2}" type="slidenum">
              <a:rPr lang="en-US" smtClean="0"/>
              <a:pPr>
                <a:defRPr/>
              </a:pPr>
              <a:t>68</a:t>
            </a:fld>
            <a:endParaRPr lang="en-US" dirty="0"/>
          </a:p>
        </p:txBody>
      </p:sp>
    </p:spTree>
    <p:extLst>
      <p:ext uri="{BB962C8B-B14F-4D97-AF65-F5344CB8AC3E}">
        <p14:creationId xmlns:p14="http://schemas.microsoft.com/office/powerpoint/2010/main" val="4079332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smtClean="0"/>
              <a:t>First, a quick introduction.</a:t>
            </a:r>
            <a:r>
              <a:rPr lang="en-US" baseline="0" dirty="0" smtClean="0"/>
              <a:t>  My name is Chris Nauroth.  I’m a software engineer on the HDFS team at Hortonworks.  I’m an Apache </a:t>
            </a:r>
            <a:r>
              <a:rPr lang="en-US" baseline="0" dirty="0" err="1" smtClean="0"/>
              <a:t>Hadoop</a:t>
            </a:r>
            <a:r>
              <a:rPr lang="en-US" baseline="0" dirty="0" smtClean="0"/>
              <a:t> committer and PMC member.  I’m also an Apache Software Foundation member.  Some of my major contributions include HDFS ACLs, Windows compatibility and various operability improvements.</a:t>
            </a:r>
          </a:p>
          <a:p>
            <a:r>
              <a:rPr lang="en-US" baseline="0" dirty="0" smtClean="0"/>
              <a:t>Prior to Hortonworks, I worked for Disney and did an initial deployment of </a:t>
            </a:r>
            <a:r>
              <a:rPr lang="en-US" baseline="0" dirty="0" err="1" smtClean="0"/>
              <a:t>Hadoop</a:t>
            </a:r>
            <a:r>
              <a:rPr lang="en-US" baseline="0" dirty="0" smtClean="0"/>
              <a:t> there.  As part of that job, I worked very closely with the systems engineering team responsible for maintaining those </a:t>
            </a:r>
            <a:r>
              <a:rPr lang="en-US" baseline="0" dirty="0" err="1" smtClean="0"/>
              <a:t>Hadoop</a:t>
            </a:r>
            <a:r>
              <a:rPr lang="en-US" baseline="0" dirty="0" smtClean="0"/>
              <a:t> clusters, so I tend to think back to that team and get excited about things I can do now as a software engineer to help make that team’s job easier.</a:t>
            </a:r>
          </a:p>
          <a:p>
            <a:r>
              <a:rPr lang="en-US" baseline="0" dirty="0" smtClean="0"/>
              <a:t>I’m also here with Suresh </a:t>
            </a:r>
            <a:r>
              <a:rPr lang="en-US" baseline="0" dirty="0" err="1" smtClean="0"/>
              <a:t>Srinivas</a:t>
            </a:r>
            <a:r>
              <a:rPr lang="en-US" baseline="0" dirty="0" smtClean="0"/>
              <a:t>, one of the founders of Hortonworks, and a long-time </a:t>
            </a:r>
            <a:r>
              <a:rPr lang="en-US" baseline="0" dirty="0" err="1" smtClean="0"/>
              <a:t>Hadoop</a:t>
            </a:r>
            <a:r>
              <a:rPr lang="en-US" baseline="0" dirty="0" smtClean="0"/>
              <a:t> committer and PMC member.  He has a lot of experience supporting some of the world’s largest clusters at Yahoo and elsewhere.  </a:t>
            </a:r>
            <a:r>
              <a:rPr lang="en-US" dirty="0" smtClean="0"/>
              <a:t>Together with Suresh, we have experience</a:t>
            </a:r>
            <a:r>
              <a:rPr lang="en-US" baseline="0" dirty="0" smtClean="0"/>
              <a:t> supporting </a:t>
            </a:r>
            <a:r>
              <a:rPr lang="en-US" baseline="0" dirty="0" err="1" smtClean="0"/>
              <a:t>Hadoop</a:t>
            </a:r>
            <a:r>
              <a:rPr lang="en-US" baseline="0" dirty="0" smtClean="0"/>
              <a:t> clusters since 2008.</a:t>
            </a:r>
            <a:endParaRPr lang="en-US" dirty="0"/>
          </a:p>
        </p:txBody>
      </p:sp>
      <p:sp>
        <p:nvSpPr>
          <p:cNvPr id="4" name="Slide Number Placeholder 3"/>
          <p:cNvSpPr>
            <a:spLocks noGrp="1"/>
          </p:cNvSpPr>
          <p:nvPr>
            <p:ph type="sldNum" sz="quarter" idx="10"/>
          </p:nvPr>
        </p:nvSpPr>
        <p:spPr/>
        <p:txBody>
          <a:bodyPr/>
          <a:lstStyle/>
          <a:p>
            <a:pPr>
              <a:defRPr/>
            </a:pPr>
            <a:fld id="{91374085-3E80-6E4B-8D15-AE111E3F12C2}" type="slidenum">
              <a:rPr lang="en-US" smtClean="0"/>
              <a:pPr>
                <a:defRPr/>
              </a:pPr>
              <a:t>2</a:t>
            </a:fld>
            <a:endParaRPr lang="en-US" dirty="0"/>
          </a:p>
        </p:txBody>
      </p:sp>
    </p:spTree>
    <p:extLst>
      <p:ext uri="{BB962C8B-B14F-4D97-AF65-F5344CB8AC3E}">
        <p14:creationId xmlns:p14="http://schemas.microsoft.com/office/powerpoint/2010/main" val="3298162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smtClean="0"/>
              <a:t>For today’s agenda, I’d like to</a:t>
            </a:r>
            <a:r>
              <a:rPr lang="en-US" baseline="0" dirty="0" smtClean="0"/>
              <a:t> start by sharing some analysis that we’ve done of support case trends.  In that analysis, we’re going to see that some common patterns emerge, and that’s going to lead into a discussion of configuration best practices and software improvements.</a:t>
            </a:r>
          </a:p>
          <a:p>
            <a:r>
              <a:rPr lang="en-US" baseline="0" dirty="0" smtClean="0"/>
              <a:t>In the second half of the talk, we’ll move into a discussion of key </a:t>
            </a:r>
            <a:r>
              <a:rPr lang="en-US" baseline="0" dirty="0" err="1" smtClean="0"/>
              <a:t>learnings</a:t>
            </a:r>
            <a:r>
              <a:rPr lang="en-US" baseline="0" dirty="0" smtClean="0"/>
              <a:t> and best practices around how recent HDFS features can help prevent problems or manage day-to-day maintenance.</a:t>
            </a:r>
            <a:endParaRPr lang="en-US" dirty="0"/>
          </a:p>
        </p:txBody>
      </p:sp>
      <p:sp>
        <p:nvSpPr>
          <p:cNvPr id="4" name="Slide Number Placeholder 3"/>
          <p:cNvSpPr>
            <a:spLocks noGrp="1"/>
          </p:cNvSpPr>
          <p:nvPr>
            <p:ph type="sldNum" sz="quarter" idx="10"/>
          </p:nvPr>
        </p:nvSpPr>
        <p:spPr/>
        <p:txBody>
          <a:bodyPr/>
          <a:lstStyle/>
          <a:p>
            <a:pPr>
              <a:defRPr/>
            </a:pPr>
            <a:fld id="{91374085-3E80-6E4B-8D15-AE111E3F12C2}" type="slidenum">
              <a:rPr lang="en-US" smtClean="0"/>
              <a:pPr>
                <a:defRPr/>
              </a:pPr>
              <a:t>3</a:t>
            </a:fld>
            <a:endParaRPr lang="en-US" dirty="0"/>
          </a:p>
        </p:txBody>
      </p:sp>
    </p:spTree>
    <p:extLst>
      <p:ext uri="{BB962C8B-B14F-4D97-AF65-F5344CB8AC3E}">
        <p14:creationId xmlns:p14="http://schemas.microsoft.com/office/powerpoint/2010/main" val="3641392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smtClean="0"/>
              <a:t>For today’s agenda, I’d like to</a:t>
            </a:r>
            <a:r>
              <a:rPr lang="en-US" baseline="0" dirty="0" smtClean="0"/>
              <a:t> start by sharing some analysis that we’ve done of support case trends.  In that analysis, we’re going to see that some common patterns emerge, and that’s going to lead into a discussion of configuration best practices and software improvements.</a:t>
            </a:r>
          </a:p>
          <a:p>
            <a:r>
              <a:rPr lang="en-US" baseline="0" dirty="0" smtClean="0"/>
              <a:t>In the second half of the talk, we’ll move into a discussion of key </a:t>
            </a:r>
            <a:r>
              <a:rPr lang="en-US" baseline="0" dirty="0" err="1" smtClean="0"/>
              <a:t>learnings</a:t>
            </a:r>
            <a:r>
              <a:rPr lang="en-US" baseline="0" dirty="0" smtClean="0"/>
              <a:t> and best practices around how recent HDFS features can help prevent problems or manage day-to-day maintenance.</a:t>
            </a:r>
            <a:endParaRPr lang="en-US" dirty="0"/>
          </a:p>
        </p:txBody>
      </p:sp>
      <p:sp>
        <p:nvSpPr>
          <p:cNvPr id="4" name="Slide Number Placeholder 3"/>
          <p:cNvSpPr>
            <a:spLocks noGrp="1"/>
          </p:cNvSpPr>
          <p:nvPr>
            <p:ph type="sldNum" sz="quarter" idx="10"/>
          </p:nvPr>
        </p:nvSpPr>
        <p:spPr/>
        <p:txBody>
          <a:bodyPr/>
          <a:lstStyle/>
          <a:p>
            <a:pPr>
              <a:defRPr/>
            </a:pPr>
            <a:fld id="{91374085-3E80-6E4B-8D15-AE111E3F12C2}" type="slidenum">
              <a:rPr lang="en-US" smtClean="0"/>
              <a:pPr>
                <a:defRPr/>
              </a:pPr>
              <a:t>5</a:t>
            </a:fld>
            <a:endParaRPr lang="en-US" dirty="0"/>
          </a:p>
        </p:txBody>
      </p:sp>
    </p:spTree>
    <p:extLst>
      <p:ext uri="{BB962C8B-B14F-4D97-AF65-F5344CB8AC3E}">
        <p14:creationId xmlns:p14="http://schemas.microsoft.com/office/powerpoint/2010/main" val="3641392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t>6</a:t>
            </a:fld>
            <a:endParaRPr lang="en-US"/>
          </a:p>
        </p:txBody>
      </p:sp>
    </p:spTree>
    <p:extLst>
      <p:ext uri="{BB962C8B-B14F-4D97-AF65-F5344CB8AC3E}">
        <p14:creationId xmlns:p14="http://schemas.microsoft.com/office/powerpoint/2010/main" val="4119183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smtClean="0"/>
              <a:t>By convention, snapshots</a:t>
            </a:r>
            <a:r>
              <a:rPr lang="en-US" baseline="0" dirty="0" smtClean="0"/>
              <a:t> can be referenced as a file system path under sub-directory “.snapshot”.</a:t>
            </a:r>
            <a:endParaRPr lang="en-US" dirty="0"/>
          </a:p>
        </p:txBody>
      </p:sp>
      <p:sp>
        <p:nvSpPr>
          <p:cNvPr id="4" name="Slide Number Placeholder 3"/>
          <p:cNvSpPr>
            <a:spLocks noGrp="1"/>
          </p:cNvSpPr>
          <p:nvPr>
            <p:ph type="sldNum" sz="quarter" idx="10"/>
          </p:nvPr>
        </p:nvSpPr>
        <p:spPr/>
        <p:txBody>
          <a:bodyPr/>
          <a:lstStyle/>
          <a:p>
            <a:pPr>
              <a:defRPr/>
            </a:pPr>
            <a:fld id="{91374085-3E80-6E4B-8D15-AE111E3F12C2}" type="slidenum">
              <a:rPr lang="en-US" smtClean="0"/>
              <a:pPr>
                <a:defRPr/>
              </a:pPr>
              <a:t>16</a:t>
            </a:fld>
            <a:endParaRPr lang="en-US" dirty="0"/>
          </a:p>
        </p:txBody>
      </p:sp>
    </p:spTree>
    <p:extLst>
      <p:ext uri="{BB962C8B-B14F-4D97-AF65-F5344CB8AC3E}">
        <p14:creationId xmlns:p14="http://schemas.microsoft.com/office/powerpoint/2010/main" val="3072264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smtClean="0"/>
              <a:t>If you’ve used POSIX ACLs on a Linux file system, then yo</a:t>
            </a:r>
            <a:r>
              <a:rPr lang="en-US" baseline="0" dirty="0" smtClean="0"/>
              <a:t>u already know how it works in HDFS too.</a:t>
            </a:r>
            <a:endParaRPr lang="en-US" dirty="0"/>
          </a:p>
        </p:txBody>
      </p:sp>
      <p:sp>
        <p:nvSpPr>
          <p:cNvPr id="4" name="Slide Number Placeholder 3"/>
          <p:cNvSpPr>
            <a:spLocks noGrp="1"/>
          </p:cNvSpPr>
          <p:nvPr>
            <p:ph type="sldNum" sz="quarter" idx="10"/>
          </p:nvPr>
        </p:nvSpPr>
        <p:spPr/>
        <p:txBody>
          <a:bodyPr/>
          <a:lstStyle/>
          <a:p>
            <a:pPr>
              <a:defRPr/>
            </a:pPr>
            <a:fld id="{91374085-3E80-6E4B-8D15-AE111E3F12C2}" type="slidenum">
              <a:rPr lang="en-US" smtClean="0"/>
              <a:pPr>
                <a:defRPr/>
              </a:pPr>
              <a:t>17</a:t>
            </a:fld>
            <a:endParaRPr lang="en-US" dirty="0"/>
          </a:p>
        </p:txBody>
      </p:sp>
    </p:spTree>
    <p:extLst>
      <p:ext uri="{BB962C8B-B14F-4D97-AF65-F5344CB8AC3E}">
        <p14:creationId xmlns:p14="http://schemas.microsoft.com/office/powerpoint/2010/main" val="1800087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1374085-3E80-6E4B-8D15-AE111E3F12C2}" type="slidenum">
              <a:rPr lang="en-US" smtClean="0"/>
              <a:pPr>
                <a:defRPr/>
              </a:pPr>
              <a:t>18</a:t>
            </a:fld>
            <a:endParaRPr lang="en-US" dirty="0"/>
          </a:p>
        </p:txBody>
      </p:sp>
    </p:spTree>
    <p:extLst>
      <p:ext uri="{BB962C8B-B14F-4D97-AF65-F5344CB8AC3E}">
        <p14:creationId xmlns:p14="http://schemas.microsoft.com/office/powerpoint/2010/main" val="3838167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1374085-3E80-6E4B-8D15-AE111E3F12C2}" type="slidenum">
              <a:rPr lang="en-US" smtClean="0"/>
              <a:pPr>
                <a:defRPr/>
              </a:pPr>
              <a:t>21</a:t>
            </a:fld>
            <a:endParaRPr lang="en-US" dirty="0"/>
          </a:p>
        </p:txBody>
      </p:sp>
    </p:spTree>
    <p:extLst>
      <p:ext uri="{BB962C8B-B14F-4D97-AF65-F5344CB8AC3E}">
        <p14:creationId xmlns:p14="http://schemas.microsoft.com/office/powerpoint/2010/main" val="13993389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userDrawn="1"/>
        </p:nvSpPr>
        <p:spPr>
          <a:xfrm>
            <a:off x="840099" y="987425"/>
            <a:ext cx="184666" cy="369332"/>
          </a:xfrm>
          <a:prstGeom prst="rect">
            <a:avLst/>
          </a:prstGeom>
          <a:noFill/>
        </p:spPr>
        <p:txBody>
          <a:bodyPr wrap="none">
            <a:spAutoFit/>
          </a:bodyPr>
          <a:lstStyle/>
          <a:p>
            <a:pPr fontAlgn="auto">
              <a:spcBef>
                <a:spcPts val="0"/>
              </a:spcBef>
              <a:spcAft>
                <a:spcPts val="0"/>
              </a:spcAft>
              <a:defRPr/>
            </a:pPr>
            <a:endParaRPr lang="en-US" dirty="0">
              <a:latin typeface="+mn-lt"/>
              <a:ea typeface="+mn-ea"/>
              <a:cs typeface="+mn-cs"/>
            </a:endParaRPr>
          </a:p>
        </p:txBody>
      </p:sp>
      <p:sp>
        <p:nvSpPr>
          <p:cNvPr id="6" name="TextBox 5"/>
          <p:cNvSpPr txBox="1"/>
          <p:nvPr userDrawn="1"/>
        </p:nvSpPr>
        <p:spPr>
          <a:xfrm>
            <a:off x="569239" y="6545274"/>
            <a:ext cx="4405752" cy="276225"/>
          </a:xfrm>
          <a:prstGeom prst="rect">
            <a:avLst/>
          </a:prstGeom>
        </p:spPr>
        <p:txBody>
          <a:bodyPr>
            <a:normAutofit/>
          </a:bodyPr>
          <a:lstStyle/>
          <a:p>
            <a:pPr fontAlgn="auto">
              <a:spcBef>
                <a:spcPct val="20000"/>
              </a:spcBef>
              <a:spcAft>
                <a:spcPts val="0"/>
              </a:spcAft>
              <a:buFont typeface="Arial"/>
              <a:buNone/>
              <a:defRPr/>
            </a:pPr>
            <a:r>
              <a:rPr lang="en-US" sz="800" dirty="0">
                <a:latin typeface="+mn-lt"/>
                <a:ea typeface="+mn-ea"/>
                <a:cs typeface="+mn-cs"/>
              </a:rPr>
              <a:t>© Hortonworks Inc. </a:t>
            </a:r>
            <a:r>
              <a:rPr lang="en-US" sz="800" dirty="0" smtClean="0">
                <a:latin typeface="+mn-lt"/>
                <a:ea typeface="+mn-ea"/>
                <a:cs typeface="+mn-cs"/>
              </a:rPr>
              <a:t>2011</a:t>
            </a:r>
            <a:endParaRPr lang="en-US" dirty="0">
              <a:solidFill>
                <a:srgbClr val="C3C3C3"/>
              </a:solidFill>
              <a:latin typeface="+mn-lt"/>
              <a:ea typeface="+mn-ea"/>
              <a:cs typeface="+mn-cs"/>
            </a:endParaRPr>
          </a:p>
        </p:txBody>
      </p:sp>
      <p:sp>
        <p:nvSpPr>
          <p:cNvPr id="2" name="Title 1"/>
          <p:cNvSpPr>
            <a:spLocks noGrp="1"/>
          </p:cNvSpPr>
          <p:nvPr>
            <p:ph type="ctrTitle"/>
          </p:nvPr>
        </p:nvSpPr>
        <p:spPr>
          <a:xfrm>
            <a:off x="569073" y="1563946"/>
            <a:ext cx="11238523" cy="986653"/>
          </a:xfrm>
          <a:prstGeom prst="rect">
            <a:avLst/>
          </a:prstGeom>
        </p:spPr>
        <p:txBody>
          <a:bodyPr anchor="t">
            <a:noAutofit/>
          </a:bodyPr>
          <a:lstStyle>
            <a:lvl1pPr marL="0" indent="0" algn="l" defTabSz="454025">
              <a:tabLst/>
              <a:defRPr sz="7200">
                <a:latin typeface="Arial"/>
                <a:cs typeface="Arial"/>
              </a:defRPr>
            </a:lvl1pPr>
          </a:lstStyle>
          <a:p>
            <a:r>
              <a:rPr lang="en-US" smtClean="0"/>
              <a:t>Click to edit Master title style</a:t>
            </a:r>
            <a:endParaRPr lang="en-US" dirty="0"/>
          </a:p>
        </p:txBody>
      </p:sp>
      <p:sp>
        <p:nvSpPr>
          <p:cNvPr id="3" name="Subtitle 2"/>
          <p:cNvSpPr>
            <a:spLocks noGrp="1"/>
          </p:cNvSpPr>
          <p:nvPr>
            <p:ph type="subTitle" idx="1"/>
          </p:nvPr>
        </p:nvSpPr>
        <p:spPr>
          <a:xfrm>
            <a:off x="569073" y="2550597"/>
            <a:ext cx="10175280" cy="640270"/>
          </a:xfrm>
          <a:prstGeom prst="rect">
            <a:avLst/>
          </a:prstGeom>
        </p:spPr>
        <p:txBody>
          <a:bodyPr>
            <a:normAutofit/>
          </a:bodyPr>
          <a:lstStyle>
            <a:lvl1pPr marL="0" indent="0" algn="l">
              <a:buNone/>
              <a:defRPr sz="2800">
                <a:solidFill>
                  <a:schemeClr val="tx1">
                    <a:lumMod val="50000"/>
                    <a:lumOff val="50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1" name="Text Placeholder 10"/>
          <p:cNvSpPr>
            <a:spLocks noGrp="1"/>
          </p:cNvSpPr>
          <p:nvPr>
            <p:ph type="body" sz="quarter" idx="10"/>
          </p:nvPr>
        </p:nvSpPr>
        <p:spPr>
          <a:xfrm>
            <a:off x="569243" y="3379800"/>
            <a:ext cx="5963213" cy="1077901"/>
          </a:xfrm>
          <a:prstGeom prst="rect">
            <a:avLst/>
          </a:prstGeom>
        </p:spPr>
        <p:txBody>
          <a:bodyPr vert="horz"/>
          <a:lstStyle>
            <a:lvl1pPr>
              <a:buFont typeface="Arial"/>
              <a:buNone/>
              <a:defRPr sz="1800">
                <a:solidFill>
                  <a:schemeClr val="tx1">
                    <a:lumMod val="50000"/>
                    <a:lumOff val="50000"/>
                  </a:schemeClr>
                </a:solidFill>
              </a:defRPr>
            </a:lvl1pPr>
            <a:lvl2pPr marL="457200" indent="0">
              <a:buFontTx/>
              <a:buNone/>
              <a:defRPr sz="1200"/>
            </a:lvl2pPr>
            <a:lvl3pPr marL="914400" indent="0">
              <a:buFontTx/>
              <a:buNone/>
              <a:defRPr sz="1200"/>
            </a:lvl3pPr>
          </a:lstStyle>
          <a:p>
            <a:pPr lvl="0"/>
            <a:r>
              <a:rPr lang="en-US" smtClean="0"/>
              <a:t>Click to edit Master text styles</a:t>
            </a:r>
          </a:p>
        </p:txBody>
      </p:sp>
      <p:sp>
        <p:nvSpPr>
          <p:cNvPr id="7" name="Slide Number Placeholder 5"/>
          <p:cNvSpPr>
            <a:spLocks noGrp="1"/>
          </p:cNvSpPr>
          <p:nvPr>
            <p:ph type="sldNum" sz="quarter" idx="11"/>
          </p:nvPr>
        </p:nvSpPr>
        <p:spPr>
          <a:xfrm>
            <a:off x="8735326" y="6456374"/>
            <a:ext cx="2844059" cy="365125"/>
          </a:xfrm>
          <a:prstGeom prst="rect">
            <a:avLst/>
          </a:prstGeom>
        </p:spPr>
        <p:txBody>
          <a:bodyPr vert="horz" lIns="91440" tIns="45720" rIns="91440" bIns="45720" rtlCol="0" anchor="ctr"/>
          <a:lstStyle>
            <a:lvl1pPr algn="r" fontAlgn="auto">
              <a:spcBef>
                <a:spcPts val="0"/>
              </a:spcBef>
              <a:spcAft>
                <a:spcPts val="0"/>
              </a:spcAft>
              <a:defRPr sz="800" dirty="0" smtClean="0">
                <a:solidFill>
                  <a:schemeClr val="tx1"/>
                </a:solidFill>
                <a:latin typeface="+mn-lt"/>
                <a:ea typeface="+mn-ea"/>
                <a:cs typeface="+mn-cs"/>
              </a:defRPr>
            </a:lvl1pPr>
          </a:lstStyle>
          <a:p>
            <a:pPr>
              <a:defRPr/>
            </a:pPr>
            <a:r>
              <a:rPr lang="en-US" dirty="0"/>
              <a:t>Page </a:t>
            </a:r>
            <a:fld id="{10C0D0BB-98A3-7C42-83C1-132C7944CB3A}" type="slidenum">
              <a:rPr lang="en-US"/>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4" name="Picture 1" descr="Tittle_Page.jpg"/>
          <p:cNvPicPr>
            <a:picLocks noChangeAspect="1"/>
          </p:cNvPicPr>
          <p:nvPr userDrawn="1"/>
        </p:nvPicPr>
        <p:blipFill>
          <a:blip r:embed="rId2"/>
          <a:srcRect t="39999" b="8000"/>
          <a:stretch>
            <a:fillRect/>
          </a:stretch>
        </p:blipFill>
        <p:spPr bwMode="auto">
          <a:xfrm>
            <a:off x="5286057" y="4424363"/>
            <a:ext cx="6898536" cy="2019300"/>
          </a:xfrm>
          <a:prstGeom prst="rect">
            <a:avLst/>
          </a:prstGeom>
          <a:noFill/>
          <a:ln w="9525">
            <a:noFill/>
            <a:miter lim="800000"/>
            <a:headEnd/>
            <a:tailEnd/>
          </a:ln>
        </p:spPr>
      </p:pic>
      <p:sp>
        <p:nvSpPr>
          <p:cNvPr id="5" name="TextBox 4"/>
          <p:cNvSpPr txBox="1"/>
          <p:nvPr userDrawn="1"/>
        </p:nvSpPr>
        <p:spPr>
          <a:xfrm>
            <a:off x="11947589" y="996950"/>
            <a:ext cx="1218883" cy="914400"/>
          </a:xfrm>
          <a:prstGeom prst="rect">
            <a:avLst/>
          </a:prstGeom>
        </p:spPr>
        <p:txBody>
          <a:bodyPr wrap="none">
            <a:normAutofit/>
          </a:bodyPr>
          <a:lstStyle/>
          <a:p>
            <a:pPr fontAlgn="auto">
              <a:spcBef>
                <a:spcPct val="20000"/>
              </a:spcBef>
              <a:spcAft>
                <a:spcPts val="0"/>
              </a:spcAft>
              <a:buFont typeface="Arial"/>
              <a:buNone/>
              <a:defRPr/>
            </a:pPr>
            <a:endParaRPr lang="en-US" dirty="0">
              <a:solidFill>
                <a:srgbClr val="C3C3C3"/>
              </a:solidFill>
              <a:latin typeface="+mn-lt"/>
              <a:ea typeface="+mn-ea"/>
              <a:cs typeface="+mn-cs"/>
            </a:endParaRPr>
          </a:p>
        </p:txBody>
      </p:sp>
      <p:sp>
        <p:nvSpPr>
          <p:cNvPr id="6" name="TextBox 5"/>
          <p:cNvSpPr txBox="1"/>
          <p:nvPr userDrawn="1"/>
        </p:nvSpPr>
        <p:spPr>
          <a:xfrm>
            <a:off x="1735222" y="6602424"/>
            <a:ext cx="4407869" cy="365125"/>
          </a:xfrm>
          <a:prstGeom prst="rect">
            <a:avLst/>
          </a:prstGeom>
        </p:spPr>
        <p:txBody>
          <a:bodyPr>
            <a:normAutofit/>
          </a:bodyPr>
          <a:lstStyle/>
          <a:p>
            <a:pPr fontAlgn="auto">
              <a:spcBef>
                <a:spcPct val="20000"/>
              </a:spcBef>
              <a:spcAft>
                <a:spcPts val="0"/>
              </a:spcAft>
              <a:buFont typeface="Arial"/>
              <a:buNone/>
              <a:defRPr/>
            </a:pPr>
            <a:r>
              <a:rPr lang="en-US" sz="800" dirty="0">
                <a:latin typeface="+mn-lt"/>
                <a:ea typeface="+mn-ea"/>
                <a:cs typeface="+mn-cs"/>
              </a:rPr>
              <a:t>© Hortonworks Inc. </a:t>
            </a:r>
            <a:r>
              <a:rPr lang="en-US" sz="800" dirty="0" smtClean="0">
                <a:latin typeface="+mn-lt"/>
                <a:ea typeface="+mn-ea"/>
                <a:cs typeface="+mn-cs"/>
              </a:rPr>
              <a:t>2011</a:t>
            </a:r>
            <a:endParaRPr lang="en-US" sz="800" dirty="0">
              <a:latin typeface="+mn-lt"/>
              <a:ea typeface="+mn-ea"/>
              <a:cs typeface="+mn-cs"/>
            </a:endParaRPr>
          </a:p>
        </p:txBody>
      </p:sp>
      <p:sp>
        <p:nvSpPr>
          <p:cNvPr id="9" name="Title 1"/>
          <p:cNvSpPr>
            <a:spLocks noGrp="1"/>
          </p:cNvSpPr>
          <p:nvPr>
            <p:ph type="ctrTitle"/>
          </p:nvPr>
        </p:nvSpPr>
        <p:spPr>
          <a:xfrm>
            <a:off x="583064" y="2006021"/>
            <a:ext cx="11010311" cy="986653"/>
          </a:xfrm>
          <a:prstGeom prst="rect">
            <a:avLst/>
          </a:prstGeom>
        </p:spPr>
        <p:txBody>
          <a:bodyPr anchor="t">
            <a:noAutofit/>
          </a:bodyPr>
          <a:lstStyle>
            <a:lvl1pPr marL="0" indent="0" algn="l" defTabSz="454025">
              <a:tabLst/>
              <a:defRPr sz="5400">
                <a:latin typeface="Arial"/>
                <a:cs typeface="Arial"/>
              </a:defRPr>
            </a:lvl1pPr>
          </a:lstStyle>
          <a:p>
            <a:r>
              <a:rPr lang="en-US" smtClean="0"/>
              <a:t>Click to edit Master title style</a:t>
            </a:r>
            <a:endParaRPr lang="en-US" dirty="0"/>
          </a:p>
        </p:txBody>
      </p:sp>
      <p:sp>
        <p:nvSpPr>
          <p:cNvPr id="10" name="Subtitle 2"/>
          <p:cNvSpPr>
            <a:spLocks noGrp="1"/>
          </p:cNvSpPr>
          <p:nvPr>
            <p:ph type="subTitle" idx="1"/>
          </p:nvPr>
        </p:nvSpPr>
        <p:spPr>
          <a:xfrm>
            <a:off x="583064" y="2992663"/>
            <a:ext cx="11010311" cy="640270"/>
          </a:xfrm>
          <a:prstGeom prst="rect">
            <a:avLst/>
          </a:prstGeom>
        </p:spPr>
        <p:txBody>
          <a:bodyPr>
            <a:normAutofit/>
          </a:bodyPr>
          <a:lstStyle>
            <a:lvl1pPr marL="0" indent="0" algn="l">
              <a:buNone/>
              <a:defRPr sz="2800">
                <a:solidFill>
                  <a:schemeClr val="tx1">
                    <a:lumMod val="50000"/>
                    <a:lumOff val="50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Footer Placeholder 4"/>
          <p:cNvSpPr>
            <a:spLocks noGrp="1"/>
          </p:cNvSpPr>
          <p:nvPr>
            <p:ph type="ftr" sz="quarter" idx="10"/>
          </p:nvPr>
        </p:nvSpPr>
        <p:spPr>
          <a:xfrm>
            <a:off x="1735214" y="6453188"/>
            <a:ext cx="3859795" cy="265112"/>
          </a:xfrm>
          <a:prstGeom prst="rect">
            <a:avLst/>
          </a:prstGeom>
        </p:spPr>
        <p:txBody>
          <a:bodyPr vert="horz" lIns="91440" tIns="45720" rIns="91440" bIns="45720" rtlCol="0" anchor="ctr"/>
          <a:lstStyle>
            <a:lvl1pPr algn="l" fontAlgn="auto">
              <a:spcBef>
                <a:spcPts val="0"/>
              </a:spcBef>
              <a:spcAft>
                <a:spcPts val="0"/>
              </a:spcAft>
              <a:defRPr sz="800" smtClean="0">
                <a:solidFill>
                  <a:schemeClr val="tx1"/>
                </a:solidFill>
                <a:latin typeface="+mn-lt"/>
                <a:ea typeface="+mn-ea"/>
                <a:cs typeface="+mn-cs"/>
              </a:defRPr>
            </a:lvl1pPr>
          </a:lstStyle>
          <a:p>
            <a:pPr>
              <a:defRPr/>
            </a:pPr>
            <a:r>
              <a:rPr lang="en-US" dirty="0" smtClean="0"/>
              <a:t>Architecting the Future of Big Data</a:t>
            </a:r>
            <a:endParaRPr lang="en-US" dirty="0"/>
          </a:p>
        </p:txBody>
      </p:sp>
      <p:sp>
        <p:nvSpPr>
          <p:cNvPr id="8" name="Slide Number Placeholder 5"/>
          <p:cNvSpPr>
            <a:spLocks noGrp="1"/>
          </p:cNvSpPr>
          <p:nvPr>
            <p:ph type="sldNum" sz="quarter" idx="11"/>
          </p:nvPr>
        </p:nvSpPr>
        <p:spPr>
          <a:xfrm>
            <a:off x="8735326" y="6465899"/>
            <a:ext cx="2844059" cy="365125"/>
          </a:xfrm>
          <a:prstGeom prst="rect">
            <a:avLst/>
          </a:prstGeom>
        </p:spPr>
        <p:txBody>
          <a:bodyPr vert="horz" lIns="91440" tIns="45720" rIns="91440" bIns="45720" rtlCol="0" anchor="ctr"/>
          <a:lstStyle>
            <a:lvl1pPr algn="r" fontAlgn="auto">
              <a:spcBef>
                <a:spcPts val="0"/>
              </a:spcBef>
              <a:spcAft>
                <a:spcPts val="0"/>
              </a:spcAft>
              <a:defRPr sz="800" dirty="0" smtClean="0">
                <a:solidFill>
                  <a:schemeClr val="tx1"/>
                </a:solidFill>
                <a:latin typeface="+mn-lt"/>
                <a:ea typeface="+mn-ea"/>
                <a:cs typeface="+mn-cs"/>
              </a:defRPr>
            </a:lvl1pPr>
          </a:lstStyle>
          <a:p>
            <a:pPr>
              <a:defRPr/>
            </a:pPr>
            <a:r>
              <a:rPr lang="en-US" dirty="0"/>
              <a:t>Page </a:t>
            </a:r>
            <a:fld id="{C92467FF-63EE-094F-90CE-4C22793BA00D}"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pic>
        <p:nvPicPr>
          <p:cNvPr id="7" name="Picture 6" descr="PPT_image5.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4" name="Rectangle 3"/>
          <p:cNvSpPr/>
          <p:nvPr userDrawn="1"/>
        </p:nvSpPr>
        <p:spPr>
          <a:xfrm>
            <a:off x="0" y="0"/>
            <a:ext cx="12188825" cy="3444865"/>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840099" y="987425"/>
            <a:ext cx="184666" cy="369332"/>
          </a:xfrm>
          <a:prstGeom prst="rect">
            <a:avLst/>
          </a:prstGeom>
          <a:noFill/>
        </p:spPr>
        <p:txBody>
          <a:bodyPr wrap="none">
            <a:spAutoFit/>
          </a:bodyPr>
          <a:lstStyle/>
          <a:p>
            <a:pPr>
              <a:defRPr/>
            </a:pPr>
            <a:endParaRPr lang="en-US" dirty="0">
              <a:solidFill>
                <a:prstClr val="black"/>
              </a:solidFill>
              <a:latin typeface="Arial"/>
              <a:ea typeface="ヒラギノ角ゴ Pro W3" charset="-128"/>
              <a:cs typeface="ヒラギノ角ゴ Pro W3" charset="-128"/>
            </a:endParaRPr>
          </a:p>
        </p:txBody>
      </p:sp>
      <p:sp>
        <p:nvSpPr>
          <p:cNvPr id="2" name="Title 1"/>
          <p:cNvSpPr>
            <a:spLocks noGrp="1"/>
          </p:cNvSpPr>
          <p:nvPr>
            <p:ph type="ctrTitle" hasCustomPrompt="1"/>
          </p:nvPr>
        </p:nvSpPr>
        <p:spPr>
          <a:xfrm>
            <a:off x="569073" y="1817942"/>
            <a:ext cx="11238523" cy="1455836"/>
          </a:xfrm>
          <a:prstGeom prst="rect">
            <a:avLst/>
          </a:prstGeom>
        </p:spPr>
        <p:txBody>
          <a:bodyPr anchor="b" anchorCtr="0">
            <a:noAutofit/>
          </a:bodyPr>
          <a:lstStyle>
            <a:lvl1pPr marL="0" indent="0" algn="l" defTabSz="454025">
              <a:tabLst/>
              <a:defRPr sz="4400">
                <a:solidFill>
                  <a:schemeClr val="bg2"/>
                </a:solidFill>
                <a:latin typeface="Arial"/>
                <a:cs typeface="Arial"/>
              </a:defRPr>
            </a:lvl1pPr>
          </a:lstStyle>
          <a:p>
            <a:r>
              <a:rPr lang="en-US" dirty="0" smtClean="0"/>
              <a:t>Presentation Title Goes Here (maximum two lines)</a:t>
            </a:r>
            <a:endParaRPr lang="en-US" dirty="0"/>
          </a:p>
        </p:txBody>
      </p:sp>
      <p:sp>
        <p:nvSpPr>
          <p:cNvPr id="11" name="Text Placeholder 10"/>
          <p:cNvSpPr>
            <a:spLocks noGrp="1"/>
          </p:cNvSpPr>
          <p:nvPr>
            <p:ph type="body" sz="quarter" idx="10" hasCustomPrompt="1"/>
          </p:nvPr>
        </p:nvSpPr>
        <p:spPr>
          <a:xfrm>
            <a:off x="569075" y="6311551"/>
            <a:ext cx="4519787" cy="470780"/>
          </a:xfrm>
          <a:prstGeom prst="rect">
            <a:avLst/>
          </a:prstGeom>
        </p:spPr>
        <p:txBody>
          <a:bodyPr vert="horz"/>
          <a:lstStyle>
            <a:lvl1pPr algn="l">
              <a:buFont typeface="Arial"/>
              <a:buNone/>
              <a:defRPr sz="1800">
                <a:solidFill>
                  <a:schemeClr val="bg2"/>
                </a:solidFill>
              </a:defRPr>
            </a:lvl1pPr>
            <a:lvl2pPr marL="457200" indent="0">
              <a:buFontTx/>
              <a:buNone/>
              <a:defRPr sz="1200"/>
            </a:lvl2pPr>
            <a:lvl3pPr marL="914400" indent="0">
              <a:buFontTx/>
              <a:buNone/>
              <a:defRPr sz="1200"/>
            </a:lvl3pPr>
          </a:lstStyle>
          <a:p>
            <a:pPr lvl="0"/>
            <a:r>
              <a:rPr lang="en-US" dirty="0" smtClean="0"/>
              <a:t>Date Here</a:t>
            </a:r>
          </a:p>
        </p:txBody>
      </p:sp>
      <p:sp>
        <p:nvSpPr>
          <p:cNvPr id="3" name="Subtitle 2"/>
          <p:cNvSpPr>
            <a:spLocks noGrp="1"/>
          </p:cNvSpPr>
          <p:nvPr>
            <p:ph type="subTitle" idx="1" hasCustomPrompt="1"/>
          </p:nvPr>
        </p:nvSpPr>
        <p:spPr>
          <a:xfrm>
            <a:off x="6922051" y="3440073"/>
            <a:ext cx="5266776" cy="640270"/>
          </a:xfrm>
          <a:prstGeom prst="rect">
            <a:avLst/>
          </a:prstGeom>
          <a:solidFill>
            <a:schemeClr val="bg1">
              <a:alpha val="86000"/>
            </a:schemeClr>
          </a:solidFill>
        </p:spPr>
        <p:txBody>
          <a:bodyPr lIns="91440" anchor="ctr" anchorCtr="0">
            <a:noAutofit/>
          </a:bodyPr>
          <a:lstStyle>
            <a:lvl1pPr marL="109728" indent="0" algn="l">
              <a:buNone/>
              <a:defRPr sz="2000">
                <a:solidFill>
                  <a:schemeClr val="bg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Tagline or Speaker Name</a:t>
            </a:r>
            <a:endParaRPr lang="en-US" dirty="0"/>
          </a:p>
        </p:txBody>
      </p:sp>
      <p:pic>
        <p:nvPicPr>
          <p:cNvPr id="13" name="Picture 12" descr="Hor_White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9551" y="356318"/>
            <a:ext cx="2290246" cy="668162"/>
          </a:xfrm>
          <a:prstGeom prst="rect">
            <a:avLst/>
          </a:prstGeom>
        </p:spPr>
      </p:pic>
    </p:spTree>
    <p:extLst>
      <p:ext uri="{BB962C8B-B14F-4D97-AF65-F5344CB8AC3E}">
        <p14:creationId xmlns:p14="http://schemas.microsoft.com/office/powerpoint/2010/main" val="210411389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609441" y="0"/>
            <a:ext cx="10969943" cy="1016000"/>
          </a:xfrm>
          <a:prstGeom prst="rect">
            <a:avLst/>
          </a:prstGeom>
        </p:spPr>
        <p:txBody>
          <a:bodyPr vert="horz" lIns="91440" tIns="45720" rIns="91440" bIns="45720" rtlCol="0" anchor="ctr">
            <a:noAutofit/>
          </a:bodyPr>
          <a:lstStyle>
            <a:lvl1pPr>
              <a:defRPr>
                <a:latin typeface="Arial"/>
                <a:cs typeface="Arial"/>
              </a:defRPr>
            </a:lvl1pPr>
          </a:lstStyle>
          <a:p>
            <a:r>
              <a:rPr lang="en-US" dirty="0" smtClean="0"/>
              <a:t>Headline Goes Here (maximum one line)</a:t>
            </a:r>
            <a:endParaRPr lang="en-US" dirty="0"/>
          </a:p>
        </p:txBody>
      </p:sp>
      <p:sp>
        <p:nvSpPr>
          <p:cNvPr id="16" name="Text Placeholder 15"/>
          <p:cNvSpPr>
            <a:spLocks noGrp="1"/>
          </p:cNvSpPr>
          <p:nvPr>
            <p:ph type="body" sz="quarter" idx="11" hasCustomPrompt="1"/>
          </p:nvPr>
        </p:nvSpPr>
        <p:spPr>
          <a:xfrm>
            <a:off x="609441" y="1106435"/>
            <a:ext cx="10969943" cy="4954588"/>
          </a:xfrm>
          <a:prstGeom prst="rect">
            <a:avLst/>
          </a:prstGeom>
        </p:spPr>
        <p:txBody>
          <a:bodyPr vert="horz"/>
          <a:lstStyle>
            <a:lvl1pPr marL="0" indent="0">
              <a:spcBef>
                <a:spcPts val="1376"/>
              </a:spcBef>
              <a:buClr>
                <a:srgbClr val="69BE28"/>
              </a:buClr>
              <a:buFont typeface="Wingdings" charset="2"/>
              <a:buNone/>
              <a:defRPr sz="2400" b="1" i="0" baseline="0">
                <a:latin typeface="Arial"/>
                <a:cs typeface="Arial"/>
              </a:defRPr>
            </a:lvl1pPr>
            <a:lvl2pPr marL="0" indent="0" defTabSz="58738">
              <a:spcBef>
                <a:spcPts val="776"/>
              </a:spcBef>
              <a:buFont typeface="Lucida Grande"/>
              <a:buNone/>
              <a:tabLst/>
              <a:defRPr sz="2000">
                <a:solidFill>
                  <a:srgbClr val="1E1E1E"/>
                </a:solidFill>
              </a:defRPr>
            </a:lvl2pPr>
            <a:lvl3pPr marL="166688" indent="-166688" defTabSz="282575">
              <a:spcBef>
                <a:spcPts val="776"/>
              </a:spcBef>
              <a:spcAft>
                <a:spcPts val="0"/>
              </a:spcAft>
              <a:buClr>
                <a:schemeClr val="accent1"/>
              </a:buClr>
              <a:buFont typeface="Arial"/>
              <a:buChar char="•"/>
              <a:tabLst/>
              <a:defRPr sz="1800">
                <a:solidFill>
                  <a:srgbClr val="1E1E1E"/>
                </a:solidFill>
              </a:defRPr>
            </a:lvl3pPr>
            <a:lvl4pPr marL="396875" indent="-171450" defTabSz="282575">
              <a:spcBef>
                <a:spcPts val="776"/>
              </a:spcBef>
              <a:spcAft>
                <a:spcPts val="0"/>
              </a:spcAft>
              <a:defRPr sz="1600">
                <a:solidFill>
                  <a:srgbClr val="1E1E1E"/>
                </a:solidFill>
              </a:defRPr>
            </a:lvl4pPr>
            <a:lvl5pPr marL="627063" indent="-176213" defTabSz="282575">
              <a:spcBef>
                <a:spcPts val="776"/>
              </a:spcBef>
              <a:spcAft>
                <a:spcPts val="0"/>
              </a:spcAft>
              <a:buFont typeface="Lucida Grande"/>
              <a:buChar char="-"/>
              <a:defRPr sz="1400">
                <a:solidFill>
                  <a:srgbClr val="1E1E1E"/>
                </a:solidFill>
              </a:defRPr>
            </a:lvl5pPr>
          </a:lstStyle>
          <a:p>
            <a:pPr lvl="0"/>
            <a:r>
              <a:rPr lang="en-US" dirty="0" smtClean="0"/>
              <a:t>Subhead Goes Here – 24pt</a:t>
            </a:r>
          </a:p>
          <a:p>
            <a:pPr lvl="1"/>
            <a:r>
              <a:rPr lang="en-US" dirty="0" smtClean="0"/>
              <a:t>Subtopics Go Here – 20pt</a:t>
            </a:r>
          </a:p>
          <a:p>
            <a:pPr lvl="2"/>
            <a:r>
              <a:rPr lang="en-US" dirty="0" smtClean="0"/>
              <a:t>Bulleted Subtopics Go Here – 18pt</a:t>
            </a:r>
          </a:p>
          <a:p>
            <a:pPr lvl="3"/>
            <a:r>
              <a:rPr lang="en-US" dirty="0" smtClean="0"/>
              <a:t>Only use this level if necessary</a:t>
            </a:r>
          </a:p>
          <a:p>
            <a:pPr lvl="4"/>
            <a:r>
              <a:rPr lang="en-US" dirty="0" smtClean="0"/>
              <a:t>You should never have to use this level</a:t>
            </a:r>
            <a:endParaRPr lang="en-US" dirty="0"/>
          </a:p>
        </p:txBody>
      </p:sp>
    </p:spTree>
    <p:extLst>
      <p:ext uri="{BB962C8B-B14F-4D97-AF65-F5344CB8AC3E}">
        <p14:creationId xmlns:p14="http://schemas.microsoft.com/office/powerpoint/2010/main" val="6876972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39" y="152719"/>
            <a:ext cx="10719366" cy="1067589"/>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609441" y="1371601"/>
            <a:ext cx="10719366" cy="485649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609441" y="6378252"/>
            <a:ext cx="2776471" cy="398469"/>
          </a:xfrm>
          <a:prstGeom prst="rect">
            <a:avLst/>
          </a:prstGeom>
        </p:spPr>
        <p:txBody>
          <a:bodyPr/>
          <a:lstStyle/>
          <a:p>
            <a:r>
              <a:rPr lang="en-US" dirty="0" smtClean="0"/>
              <a:t>© Hortonworks Inc. 2011</a:t>
            </a:r>
            <a:endParaRPr lang="en-US" dirty="0"/>
          </a:p>
        </p:txBody>
      </p:sp>
      <p:sp>
        <p:nvSpPr>
          <p:cNvPr id="6" name="Slide Number Placeholder 3"/>
          <p:cNvSpPr>
            <a:spLocks noGrp="1"/>
          </p:cNvSpPr>
          <p:nvPr>
            <p:ph type="sldNum" sz="quarter" idx="4"/>
          </p:nvPr>
        </p:nvSpPr>
        <p:spPr>
          <a:xfrm>
            <a:off x="3805854" y="6378252"/>
            <a:ext cx="2844059" cy="398469"/>
          </a:xfrm>
          <a:prstGeom prst="rect">
            <a:avLst/>
          </a:prstGeom>
        </p:spPr>
        <p:txBody>
          <a:bodyPr vert="horz" lIns="91440" tIns="45720" rIns="91440" bIns="45720" rtlCol="0" anchor="ctr"/>
          <a:lstStyle>
            <a:lvl1pPr algn="ctr">
              <a:defRPr sz="1200">
                <a:solidFill>
                  <a:schemeClr val="tx1">
                    <a:tint val="75000"/>
                  </a:schemeClr>
                </a:solidFill>
              </a:defRPr>
            </a:lvl1pPr>
          </a:lstStyle>
          <a:p>
            <a:fld id="{13BDBACA-B5F5-394C-AF1A-AF4F872C3316}" type="slidenum">
              <a:rPr lang="en-US" smtClean="0"/>
              <a:pPr/>
              <a:t>‹#›</a:t>
            </a:fld>
            <a:endParaRPr lang="en-US" dirty="0"/>
          </a:p>
        </p:txBody>
      </p:sp>
    </p:spTree>
    <p:extLst>
      <p:ext uri="{BB962C8B-B14F-4D97-AF65-F5344CB8AC3E}">
        <p14:creationId xmlns:p14="http://schemas.microsoft.com/office/powerpoint/2010/main" val="13831347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ransition Slide 3">
    <p:spTree>
      <p:nvGrpSpPr>
        <p:cNvPr id="1" name=""/>
        <p:cNvGrpSpPr/>
        <p:nvPr/>
      </p:nvGrpSpPr>
      <p:grpSpPr>
        <a:xfrm>
          <a:off x="0" y="0"/>
          <a:ext cx="0" cy="0"/>
          <a:chOff x="0" y="0"/>
          <a:chExt cx="0" cy="0"/>
        </a:xfrm>
      </p:grpSpPr>
      <p:sp>
        <p:nvSpPr>
          <p:cNvPr id="6" name="Rectangle 5"/>
          <p:cNvSpPr/>
          <p:nvPr userDrawn="1"/>
        </p:nvSpPr>
        <p:spPr>
          <a:xfrm>
            <a:off x="0" y="1"/>
            <a:ext cx="12188825" cy="39739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ctrTitle" hasCustomPrompt="1"/>
          </p:nvPr>
        </p:nvSpPr>
        <p:spPr>
          <a:xfrm>
            <a:off x="569073" y="1713729"/>
            <a:ext cx="11010311" cy="2260262"/>
          </a:xfrm>
          <a:prstGeom prst="rect">
            <a:avLst/>
          </a:prstGeom>
          <a:noFill/>
        </p:spPr>
        <p:txBody>
          <a:bodyPr wrap="square" bIns="137160" anchor="b" anchorCtr="0">
            <a:noAutofit/>
          </a:bodyPr>
          <a:lstStyle>
            <a:lvl1pPr marL="0" indent="0" algn="l" defTabSz="454025">
              <a:spcAft>
                <a:spcPts val="0"/>
              </a:spcAft>
              <a:tabLst/>
              <a:defRPr sz="4800" baseline="0">
                <a:solidFill>
                  <a:schemeClr val="bg2"/>
                </a:solidFill>
                <a:latin typeface="Arial"/>
                <a:cs typeface="Arial"/>
              </a:defRPr>
            </a:lvl1pPr>
          </a:lstStyle>
          <a:p>
            <a:r>
              <a:rPr lang="en-US" dirty="0" smtClean="0"/>
              <a:t>Section Divider Title Goes Here (maximum three lines)</a:t>
            </a:r>
            <a:endParaRPr lang="en-US" dirty="0"/>
          </a:p>
        </p:txBody>
      </p:sp>
      <p:sp>
        <p:nvSpPr>
          <p:cNvPr id="8" name="Subtitle 2"/>
          <p:cNvSpPr>
            <a:spLocks noGrp="1"/>
          </p:cNvSpPr>
          <p:nvPr>
            <p:ph type="subTitle" idx="1" hasCustomPrompt="1"/>
          </p:nvPr>
        </p:nvSpPr>
        <p:spPr>
          <a:xfrm>
            <a:off x="569073" y="4056296"/>
            <a:ext cx="11010311" cy="961601"/>
          </a:xfrm>
          <a:prstGeom prst="rect">
            <a:avLst/>
          </a:prstGeom>
        </p:spPr>
        <p:txBody>
          <a:bodyPr>
            <a:noAutofit/>
          </a:bodyPr>
          <a:lstStyle>
            <a:lvl1pPr marL="0" indent="0" algn="l">
              <a:buNone/>
              <a:defRPr sz="2800" baseline="0">
                <a:solidFill>
                  <a:srgbClr val="818A8F"/>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Optional Subhead or Speaker Name (maximum two lines)</a:t>
            </a:r>
            <a:endParaRPr lang="en-US" dirty="0"/>
          </a:p>
        </p:txBody>
      </p:sp>
    </p:spTree>
    <p:extLst>
      <p:ext uri="{BB962C8B-B14F-4D97-AF65-F5344CB8AC3E}">
        <p14:creationId xmlns:p14="http://schemas.microsoft.com/office/powerpoint/2010/main" val="137375130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imple Slide">
    <p:spTree>
      <p:nvGrpSpPr>
        <p:cNvPr id="1" name=""/>
        <p:cNvGrpSpPr/>
        <p:nvPr/>
      </p:nvGrpSpPr>
      <p:grpSpPr>
        <a:xfrm>
          <a:off x="0" y="0"/>
          <a:ext cx="0" cy="0"/>
          <a:chOff x="0" y="0"/>
          <a:chExt cx="0" cy="0"/>
        </a:xfrm>
      </p:grpSpPr>
      <p:cxnSp>
        <p:nvCxnSpPr>
          <p:cNvPr id="4" name="Straight Connector 3"/>
          <p:cNvCxnSpPr/>
          <p:nvPr userDrawn="1"/>
        </p:nvCxnSpPr>
        <p:spPr>
          <a:xfrm>
            <a:off x="0" y="1016000"/>
            <a:ext cx="12188825" cy="1588"/>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userDrawn="1"/>
        </p:nvSpPr>
        <p:spPr>
          <a:xfrm>
            <a:off x="1735214" y="6602413"/>
            <a:ext cx="3859795" cy="228600"/>
          </a:xfrm>
          <a:prstGeom prst="rect">
            <a:avLst/>
          </a:prstGeom>
        </p:spPr>
        <p:txBody>
          <a:bodyPr>
            <a:normAutofit/>
          </a:bodyPr>
          <a:lstStyle/>
          <a:p>
            <a:pPr fontAlgn="auto">
              <a:spcBef>
                <a:spcPct val="20000"/>
              </a:spcBef>
              <a:spcAft>
                <a:spcPts val="0"/>
              </a:spcAft>
              <a:buFont typeface="Arial"/>
              <a:buNone/>
              <a:defRPr/>
            </a:pPr>
            <a:r>
              <a:rPr lang="en-US" sz="800" dirty="0">
                <a:latin typeface="+mn-lt"/>
                <a:ea typeface="+mn-ea"/>
                <a:cs typeface="+mn-cs"/>
              </a:rPr>
              <a:t>© Hortonworks Inc. </a:t>
            </a:r>
            <a:r>
              <a:rPr lang="en-US" sz="800" dirty="0" smtClean="0">
                <a:latin typeface="+mn-lt"/>
                <a:ea typeface="+mn-ea"/>
                <a:cs typeface="+mn-cs"/>
              </a:rPr>
              <a:t>2011</a:t>
            </a:r>
            <a:endParaRPr lang="en-US" sz="800" dirty="0">
              <a:latin typeface="+mn-lt"/>
              <a:ea typeface="+mn-ea"/>
              <a:cs typeface="+mn-cs"/>
            </a:endParaRPr>
          </a:p>
        </p:txBody>
      </p:sp>
      <p:sp>
        <p:nvSpPr>
          <p:cNvPr id="5" name="Title Placeholder 1"/>
          <p:cNvSpPr>
            <a:spLocks noGrp="1"/>
          </p:cNvSpPr>
          <p:nvPr>
            <p:ph type="title"/>
          </p:nvPr>
        </p:nvSpPr>
        <p:spPr>
          <a:xfrm>
            <a:off x="609441" y="0"/>
            <a:ext cx="10969943" cy="1016000"/>
          </a:xfrm>
          <a:prstGeom prst="rect">
            <a:avLst/>
          </a:prstGeom>
        </p:spPr>
        <p:txBody>
          <a:bodyPr vert="horz" lIns="91440" tIns="45720" rIns="91440" bIns="45720" rtlCol="0" anchor="ctr">
            <a:normAutofit/>
          </a:bodyPr>
          <a:lstStyle>
            <a:lvl1pPr>
              <a:defRPr>
                <a:latin typeface="Arial"/>
                <a:cs typeface="Arial"/>
              </a:defRPr>
            </a:lvl1pPr>
          </a:lstStyle>
          <a:p>
            <a:r>
              <a:rPr lang="en-US" smtClean="0"/>
              <a:t>Click to edit Master title style</a:t>
            </a:r>
            <a:endParaRPr lang="en-US" dirty="0"/>
          </a:p>
        </p:txBody>
      </p:sp>
      <p:sp>
        <p:nvSpPr>
          <p:cNvPr id="16" name="Text Placeholder 15"/>
          <p:cNvSpPr>
            <a:spLocks noGrp="1"/>
          </p:cNvSpPr>
          <p:nvPr>
            <p:ph type="body" sz="quarter" idx="11"/>
          </p:nvPr>
        </p:nvSpPr>
        <p:spPr>
          <a:xfrm>
            <a:off x="609441" y="1165225"/>
            <a:ext cx="10969943" cy="4954588"/>
          </a:xfrm>
          <a:prstGeom prst="rect">
            <a:avLst/>
          </a:prstGeom>
        </p:spPr>
        <p:txBody>
          <a:bodyPr vert="horz"/>
          <a:lstStyle>
            <a:lvl1pPr marL="168275" indent="-168275">
              <a:buClr>
                <a:srgbClr val="69BE28"/>
              </a:buClr>
              <a:defRPr sz="1800" b="1" i="0">
                <a:latin typeface="Arial"/>
                <a:cs typeface="Arial"/>
              </a:defRPr>
            </a:lvl1pPr>
            <a:lvl2pPr marL="566738" indent="-168275">
              <a:buFont typeface="Lucida Grande"/>
              <a:buChar char="–"/>
              <a:defRPr sz="1600"/>
            </a:lvl2pPr>
            <a:lvl3pPr marL="1081088" indent="-166688">
              <a:spcAft>
                <a:spcPts val="1200"/>
              </a:spcAft>
              <a:buFont typeface="Lucida Grande"/>
              <a:buChar char="–"/>
              <a:defRPr sz="1400"/>
            </a:lvl3pPr>
            <a:lvl4pPr marL="1543050" indent="-171450">
              <a:defRPr sz="1400"/>
            </a:lvl4pPr>
            <a:lvl5pPr marL="2005013" indent="-176213">
              <a:buFont typeface="Lucida Grande"/>
              <a:buChar cha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5"/>
          <p:cNvSpPr>
            <a:spLocks noGrp="1"/>
          </p:cNvSpPr>
          <p:nvPr>
            <p:ph type="sldNum" sz="quarter" idx="12"/>
          </p:nvPr>
        </p:nvSpPr>
        <p:spPr>
          <a:xfrm>
            <a:off x="8735326" y="6465899"/>
            <a:ext cx="2844059" cy="365125"/>
          </a:xfrm>
          <a:prstGeom prst="rect">
            <a:avLst/>
          </a:prstGeom>
        </p:spPr>
        <p:txBody>
          <a:bodyPr vert="horz" lIns="91440" tIns="45720" rIns="91440" bIns="45720" rtlCol="0" anchor="ctr"/>
          <a:lstStyle>
            <a:lvl1pPr algn="r" fontAlgn="auto">
              <a:spcBef>
                <a:spcPts val="0"/>
              </a:spcBef>
              <a:spcAft>
                <a:spcPts val="0"/>
              </a:spcAft>
              <a:defRPr sz="800" dirty="0" smtClean="0">
                <a:solidFill>
                  <a:schemeClr val="tx1"/>
                </a:solidFill>
                <a:latin typeface="+mn-lt"/>
                <a:ea typeface="+mn-ea"/>
                <a:cs typeface="+mn-cs"/>
              </a:defRPr>
            </a:lvl1pPr>
          </a:lstStyle>
          <a:p>
            <a:pPr>
              <a:defRPr/>
            </a:pPr>
            <a:r>
              <a:rPr lang="en-US" dirty="0"/>
              <a:t>Page </a:t>
            </a:r>
            <a:fld id="{BE3614C6-9B97-DA43-9EC2-F206459474B6}" type="slidenum">
              <a:rPr lang="en-US"/>
              <a:pPr>
                <a:defRPr/>
              </a:pPr>
              <a:t>‹#›</a:t>
            </a:fld>
            <a:endParaRPr lang="en-US" dirty="0"/>
          </a:p>
        </p:txBody>
      </p:sp>
      <p:sp>
        <p:nvSpPr>
          <p:cNvPr id="8" name="Footer Placeholder 4"/>
          <p:cNvSpPr>
            <a:spLocks noGrp="1"/>
          </p:cNvSpPr>
          <p:nvPr>
            <p:ph type="ftr" sz="quarter" idx="13"/>
          </p:nvPr>
        </p:nvSpPr>
        <p:spPr>
          <a:xfrm>
            <a:off x="1735215" y="6465888"/>
            <a:ext cx="7000110" cy="252412"/>
          </a:xfrm>
          <a:prstGeom prst="rect">
            <a:avLst/>
          </a:prstGeom>
        </p:spPr>
        <p:txBody>
          <a:bodyPr vert="horz" lIns="91440" tIns="45720" rIns="91440" bIns="45720" rtlCol="0" anchor="ctr"/>
          <a:lstStyle>
            <a:lvl1pPr algn="l" fontAlgn="auto">
              <a:spcBef>
                <a:spcPts val="0"/>
              </a:spcBef>
              <a:spcAft>
                <a:spcPts val="0"/>
              </a:spcAft>
              <a:defRPr sz="800" smtClean="0">
                <a:solidFill>
                  <a:schemeClr val="tx1"/>
                </a:solidFill>
                <a:latin typeface="+mn-lt"/>
                <a:ea typeface="+mn-ea"/>
                <a:cs typeface="+mn-cs"/>
              </a:defRPr>
            </a:lvl1pPr>
          </a:lstStyle>
          <a:p>
            <a:pPr>
              <a:defRPr/>
            </a:pPr>
            <a:r>
              <a:rPr lang="en-US" dirty="0" smtClean="0"/>
              <a:t>Architecting the Future of Big Data</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llumn Slide Linked">
    <p:spTree>
      <p:nvGrpSpPr>
        <p:cNvPr id="1" name=""/>
        <p:cNvGrpSpPr/>
        <p:nvPr/>
      </p:nvGrpSpPr>
      <p:grpSpPr>
        <a:xfrm>
          <a:off x="0" y="0"/>
          <a:ext cx="0" cy="0"/>
          <a:chOff x="0" y="0"/>
          <a:chExt cx="0" cy="0"/>
        </a:xfrm>
      </p:grpSpPr>
      <p:sp>
        <p:nvSpPr>
          <p:cNvPr id="3" name="TextBox 2"/>
          <p:cNvSpPr txBox="1"/>
          <p:nvPr userDrawn="1"/>
        </p:nvSpPr>
        <p:spPr>
          <a:xfrm>
            <a:off x="1735214" y="6602413"/>
            <a:ext cx="3859795" cy="228600"/>
          </a:xfrm>
          <a:prstGeom prst="rect">
            <a:avLst/>
          </a:prstGeom>
        </p:spPr>
        <p:txBody>
          <a:bodyPr>
            <a:normAutofit/>
          </a:bodyPr>
          <a:lstStyle/>
          <a:p>
            <a:pPr fontAlgn="auto">
              <a:spcBef>
                <a:spcPct val="20000"/>
              </a:spcBef>
              <a:spcAft>
                <a:spcPts val="0"/>
              </a:spcAft>
              <a:buFont typeface="Arial"/>
              <a:buNone/>
              <a:defRPr/>
            </a:pPr>
            <a:r>
              <a:rPr lang="en-US" sz="800" dirty="0">
                <a:latin typeface="+mn-lt"/>
                <a:ea typeface="+mn-ea"/>
                <a:cs typeface="+mn-cs"/>
              </a:rPr>
              <a:t>© Hortonworks Inc. </a:t>
            </a:r>
            <a:r>
              <a:rPr lang="en-US" sz="800" dirty="0" smtClean="0">
                <a:latin typeface="+mn-lt"/>
                <a:ea typeface="+mn-ea"/>
                <a:cs typeface="+mn-cs"/>
              </a:rPr>
              <a:t>2011</a:t>
            </a:r>
            <a:endParaRPr lang="en-US" sz="800" dirty="0">
              <a:latin typeface="+mn-lt"/>
              <a:ea typeface="+mn-ea"/>
              <a:cs typeface="+mn-cs"/>
            </a:endParaRPr>
          </a:p>
        </p:txBody>
      </p:sp>
      <p:sp>
        <p:nvSpPr>
          <p:cNvPr id="4" name="Title Placeholder 1"/>
          <p:cNvSpPr>
            <a:spLocks noGrp="1"/>
          </p:cNvSpPr>
          <p:nvPr>
            <p:ph type="title"/>
          </p:nvPr>
        </p:nvSpPr>
        <p:spPr>
          <a:xfrm>
            <a:off x="609441" y="0"/>
            <a:ext cx="10969943" cy="1016000"/>
          </a:xfrm>
          <a:prstGeom prst="rect">
            <a:avLst/>
          </a:prstGeom>
        </p:spPr>
        <p:txBody>
          <a:bodyPr vert="horz" lIns="91440" tIns="45720" rIns="91440" bIns="45720" rtlCol="0" anchor="ctr">
            <a:normAutofit/>
          </a:bodyPr>
          <a:lstStyle>
            <a:lvl1pPr>
              <a:defRPr>
                <a:latin typeface="Arial"/>
                <a:cs typeface="Arial"/>
              </a:defRPr>
            </a:lvl1pPr>
          </a:lstStyle>
          <a:p>
            <a:r>
              <a:rPr lang="en-US" smtClean="0"/>
              <a:t>Click to edit Master title style</a:t>
            </a:r>
            <a:endParaRPr lang="en-US" dirty="0"/>
          </a:p>
        </p:txBody>
      </p:sp>
      <p:sp>
        <p:nvSpPr>
          <p:cNvPr id="5" name="Text Placeholder 15"/>
          <p:cNvSpPr>
            <a:spLocks noGrp="1"/>
          </p:cNvSpPr>
          <p:nvPr>
            <p:ph type="body" sz="quarter" idx="11"/>
          </p:nvPr>
        </p:nvSpPr>
        <p:spPr>
          <a:xfrm>
            <a:off x="609441" y="1165225"/>
            <a:ext cx="10969943" cy="4954588"/>
          </a:xfrm>
          <a:prstGeom prst="rect">
            <a:avLst/>
          </a:prstGeom>
        </p:spPr>
        <p:txBody>
          <a:bodyPr vert="horz" numCol="2" spcCol="118872"/>
          <a:lstStyle>
            <a:lvl1pPr marL="168275" indent="-168275">
              <a:buClr>
                <a:srgbClr val="69BE28"/>
              </a:buClr>
              <a:defRPr sz="1800" b="1" i="0">
                <a:latin typeface="Arial"/>
                <a:cs typeface="Arial"/>
              </a:defRPr>
            </a:lvl1pPr>
            <a:lvl2pPr marL="566738" indent="-168275">
              <a:buFont typeface="Lucida Grande"/>
              <a:buChar char="–"/>
              <a:defRPr sz="1600"/>
            </a:lvl2pPr>
            <a:lvl3pPr marL="1081088" indent="-166688">
              <a:spcAft>
                <a:spcPts val="1200"/>
              </a:spcAft>
              <a:buFont typeface="Lucida Grande"/>
              <a:buChar char="–"/>
              <a:defRPr sz="1400"/>
            </a:lvl3pPr>
            <a:lvl4pPr marL="1543050" indent="-171450">
              <a:defRPr sz="1400"/>
            </a:lvl4pPr>
            <a:lvl5pPr marL="2005013" indent="-176213">
              <a:buFont typeface="Lucida Grande"/>
              <a:buChar cha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6" name="Slide Number Placeholder 5"/>
          <p:cNvSpPr>
            <a:spLocks noGrp="1"/>
          </p:cNvSpPr>
          <p:nvPr>
            <p:ph type="sldNum" sz="quarter" idx="12"/>
          </p:nvPr>
        </p:nvSpPr>
        <p:spPr>
          <a:xfrm>
            <a:off x="8735326" y="6465899"/>
            <a:ext cx="2844059" cy="365125"/>
          </a:xfrm>
          <a:prstGeom prst="rect">
            <a:avLst/>
          </a:prstGeom>
        </p:spPr>
        <p:txBody>
          <a:bodyPr vert="horz" lIns="91440" tIns="45720" rIns="91440" bIns="45720" rtlCol="0" anchor="ctr"/>
          <a:lstStyle>
            <a:lvl1pPr algn="r" fontAlgn="auto">
              <a:spcBef>
                <a:spcPts val="0"/>
              </a:spcBef>
              <a:spcAft>
                <a:spcPts val="0"/>
              </a:spcAft>
              <a:defRPr sz="800" dirty="0" smtClean="0">
                <a:solidFill>
                  <a:schemeClr val="tx1"/>
                </a:solidFill>
                <a:latin typeface="+mn-lt"/>
                <a:ea typeface="+mn-ea"/>
                <a:cs typeface="+mn-cs"/>
              </a:defRPr>
            </a:lvl1pPr>
          </a:lstStyle>
          <a:p>
            <a:pPr>
              <a:defRPr/>
            </a:pPr>
            <a:r>
              <a:rPr lang="en-US" dirty="0"/>
              <a:t>Page </a:t>
            </a:r>
            <a:fld id="{BE3614C6-9B97-DA43-9EC2-F206459474B6}" type="slidenum">
              <a:rPr lang="en-US"/>
              <a:pPr>
                <a:defRPr/>
              </a:pPr>
              <a:t>‹#›</a:t>
            </a:fld>
            <a:endParaRPr lang="en-US" dirty="0"/>
          </a:p>
        </p:txBody>
      </p:sp>
      <p:sp>
        <p:nvSpPr>
          <p:cNvPr id="7" name="Footer Placeholder 4"/>
          <p:cNvSpPr>
            <a:spLocks noGrp="1"/>
          </p:cNvSpPr>
          <p:nvPr>
            <p:ph type="ftr" sz="quarter" idx="13"/>
          </p:nvPr>
        </p:nvSpPr>
        <p:spPr>
          <a:xfrm>
            <a:off x="1735215" y="6453188"/>
            <a:ext cx="7000110" cy="265112"/>
          </a:xfrm>
          <a:prstGeom prst="rect">
            <a:avLst/>
          </a:prstGeom>
        </p:spPr>
        <p:txBody>
          <a:bodyPr vert="horz" lIns="91440" tIns="45720" rIns="91440" bIns="45720" rtlCol="0" anchor="ctr"/>
          <a:lstStyle>
            <a:lvl1pPr algn="l" fontAlgn="auto">
              <a:spcBef>
                <a:spcPts val="0"/>
              </a:spcBef>
              <a:spcAft>
                <a:spcPts val="0"/>
              </a:spcAft>
              <a:defRPr sz="800" smtClean="0">
                <a:solidFill>
                  <a:schemeClr val="tx1"/>
                </a:solidFill>
                <a:latin typeface="+mn-lt"/>
                <a:ea typeface="+mn-ea"/>
                <a:cs typeface="+mn-cs"/>
              </a:defRPr>
            </a:lvl1pPr>
          </a:lstStyle>
          <a:p>
            <a:pPr>
              <a:defRPr/>
            </a:pPr>
            <a:r>
              <a:rPr lang="en-US" dirty="0" smtClean="0"/>
              <a:t>Architecting the Future of Big Data</a:t>
            </a:r>
            <a:endParaRPr lang="en-US" dirty="0"/>
          </a:p>
        </p:txBody>
      </p:sp>
      <p:cxnSp>
        <p:nvCxnSpPr>
          <p:cNvPr id="8" name="Straight Connector 7"/>
          <p:cNvCxnSpPr/>
          <p:nvPr userDrawn="1"/>
        </p:nvCxnSpPr>
        <p:spPr>
          <a:xfrm>
            <a:off x="0" y="1016000"/>
            <a:ext cx="12188825" cy="1588"/>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uble Column ">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609441" y="0"/>
            <a:ext cx="10969943" cy="1016000"/>
          </a:xfrm>
          <a:prstGeom prst="rect">
            <a:avLst/>
          </a:prstGeom>
        </p:spPr>
        <p:txBody>
          <a:bodyPr vert="horz" lIns="91440" tIns="45720" rIns="91440" bIns="45720" rtlCol="0" anchor="ctr">
            <a:normAutofit/>
          </a:bodyPr>
          <a:lstStyle>
            <a:lvl1pPr>
              <a:defRPr>
                <a:latin typeface="Arial"/>
                <a:cs typeface="Arial"/>
              </a:defRPr>
            </a:lvl1pPr>
          </a:lstStyle>
          <a:p>
            <a:r>
              <a:rPr lang="en-US" smtClean="0"/>
              <a:t>Click to edit Master title style</a:t>
            </a:r>
            <a:endParaRPr lang="en-US" dirty="0"/>
          </a:p>
        </p:txBody>
      </p:sp>
      <p:cxnSp>
        <p:nvCxnSpPr>
          <p:cNvPr id="5" name="Straight Connector 4"/>
          <p:cNvCxnSpPr/>
          <p:nvPr userDrawn="1"/>
        </p:nvCxnSpPr>
        <p:spPr>
          <a:xfrm>
            <a:off x="0" y="1016000"/>
            <a:ext cx="12188825" cy="1588"/>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userDrawn="1"/>
        </p:nvSpPr>
        <p:spPr>
          <a:xfrm>
            <a:off x="1735214" y="6602413"/>
            <a:ext cx="3859795" cy="228600"/>
          </a:xfrm>
          <a:prstGeom prst="rect">
            <a:avLst/>
          </a:prstGeom>
        </p:spPr>
        <p:txBody>
          <a:bodyPr>
            <a:normAutofit/>
          </a:bodyPr>
          <a:lstStyle/>
          <a:p>
            <a:pPr fontAlgn="auto">
              <a:spcBef>
                <a:spcPct val="20000"/>
              </a:spcBef>
              <a:spcAft>
                <a:spcPts val="0"/>
              </a:spcAft>
              <a:buFont typeface="Arial"/>
              <a:buNone/>
              <a:defRPr/>
            </a:pPr>
            <a:r>
              <a:rPr lang="en-US" sz="800" dirty="0">
                <a:latin typeface="+mn-lt"/>
                <a:ea typeface="+mn-ea"/>
                <a:cs typeface="+mn-cs"/>
              </a:rPr>
              <a:t>© Hortonworks Inc. </a:t>
            </a:r>
            <a:r>
              <a:rPr lang="en-US" sz="800" dirty="0" smtClean="0">
                <a:latin typeface="+mn-lt"/>
                <a:ea typeface="+mn-ea"/>
                <a:cs typeface="+mn-cs"/>
              </a:rPr>
              <a:t>2011</a:t>
            </a:r>
            <a:endParaRPr lang="en-US" sz="800" dirty="0">
              <a:latin typeface="+mn-lt"/>
              <a:ea typeface="+mn-ea"/>
              <a:cs typeface="+mn-cs"/>
            </a:endParaRPr>
          </a:p>
        </p:txBody>
      </p:sp>
      <p:sp>
        <p:nvSpPr>
          <p:cNvPr id="7" name="Slide Number Placeholder 5"/>
          <p:cNvSpPr>
            <a:spLocks noGrp="1"/>
          </p:cNvSpPr>
          <p:nvPr>
            <p:ph type="sldNum" sz="quarter" idx="12"/>
          </p:nvPr>
        </p:nvSpPr>
        <p:spPr>
          <a:xfrm>
            <a:off x="8735326" y="6465899"/>
            <a:ext cx="2844059" cy="365125"/>
          </a:xfrm>
          <a:prstGeom prst="rect">
            <a:avLst/>
          </a:prstGeom>
        </p:spPr>
        <p:txBody>
          <a:bodyPr vert="horz" lIns="91440" tIns="45720" rIns="91440" bIns="45720" rtlCol="0" anchor="ctr"/>
          <a:lstStyle>
            <a:lvl1pPr algn="r" fontAlgn="auto">
              <a:spcBef>
                <a:spcPts val="0"/>
              </a:spcBef>
              <a:spcAft>
                <a:spcPts val="0"/>
              </a:spcAft>
              <a:defRPr sz="800" dirty="0" smtClean="0">
                <a:solidFill>
                  <a:schemeClr val="tx1"/>
                </a:solidFill>
                <a:latin typeface="+mn-lt"/>
                <a:ea typeface="+mn-ea"/>
                <a:cs typeface="+mn-cs"/>
              </a:defRPr>
            </a:lvl1pPr>
          </a:lstStyle>
          <a:p>
            <a:pPr>
              <a:defRPr/>
            </a:pPr>
            <a:r>
              <a:rPr lang="en-US" dirty="0"/>
              <a:t>Page </a:t>
            </a:r>
            <a:fld id="{BE3614C6-9B97-DA43-9EC2-F206459474B6}" type="slidenum">
              <a:rPr lang="en-US"/>
              <a:pPr>
                <a:defRPr/>
              </a:pPr>
              <a:t>‹#›</a:t>
            </a:fld>
            <a:endParaRPr lang="en-US" dirty="0"/>
          </a:p>
        </p:txBody>
      </p:sp>
      <p:sp>
        <p:nvSpPr>
          <p:cNvPr id="8" name="Footer Placeholder 4"/>
          <p:cNvSpPr>
            <a:spLocks noGrp="1"/>
          </p:cNvSpPr>
          <p:nvPr>
            <p:ph type="ftr" sz="quarter" idx="13"/>
          </p:nvPr>
        </p:nvSpPr>
        <p:spPr>
          <a:xfrm>
            <a:off x="1735215" y="6453188"/>
            <a:ext cx="7000110" cy="265112"/>
          </a:xfrm>
          <a:prstGeom prst="rect">
            <a:avLst/>
          </a:prstGeom>
        </p:spPr>
        <p:txBody>
          <a:bodyPr vert="horz" lIns="91440" tIns="45720" rIns="91440" bIns="45720" rtlCol="0" anchor="ctr"/>
          <a:lstStyle>
            <a:lvl1pPr algn="l" fontAlgn="auto">
              <a:spcBef>
                <a:spcPts val="0"/>
              </a:spcBef>
              <a:spcAft>
                <a:spcPts val="0"/>
              </a:spcAft>
              <a:defRPr sz="800" smtClean="0">
                <a:solidFill>
                  <a:schemeClr val="tx1"/>
                </a:solidFill>
                <a:latin typeface="+mn-lt"/>
                <a:ea typeface="+mn-ea"/>
                <a:cs typeface="+mn-cs"/>
              </a:defRPr>
            </a:lvl1pPr>
          </a:lstStyle>
          <a:p>
            <a:pPr>
              <a:defRPr/>
            </a:pPr>
            <a:r>
              <a:rPr lang="en-US" dirty="0" smtClean="0"/>
              <a:t>Architecting the Future of Big Data</a:t>
            </a:r>
            <a:endParaRPr lang="en-US" dirty="0"/>
          </a:p>
        </p:txBody>
      </p:sp>
      <p:sp>
        <p:nvSpPr>
          <p:cNvPr id="9" name="Text Placeholder 15"/>
          <p:cNvSpPr>
            <a:spLocks noGrp="1"/>
          </p:cNvSpPr>
          <p:nvPr>
            <p:ph type="body" sz="quarter" idx="11"/>
          </p:nvPr>
        </p:nvSpPr>
        <p:spPr>
          <a:xfrm>
            <a:off x="609441" y="1165225"/>
            <a:ext cx="5214108" cy="4954588"/>
          </a:xfrm>
          <a:prstGeom prst="rect">
            <a:avLst/>
          </a:prstGeom>
        </p:spPr>
        <p:txBody>
          <a:bodyPr vert="horz"/>
          <a:lstStyle>
            <a:lvl1pPr marL="168275" indent="-168275">
              <a:buClr>
                <a:srgbClr val="69BE28"/>
              </a:buClr>
              <a:defRPr sz="1800" b="1" i="0">
                <a:latin typeface="Arial"/>
                <a:cs typeface="Arial"/>
              </a:defRPr>
            </a:lvl1pPr>
            <a:lvl2pPr marL="566738" indent="-168275">
              <a:buFont typeface="Lucida Grande"/>
              <a:buChar char="–"/>
              <a:defRPr sz="1600"/>
            </a:lvl2pPr>
            <a:lvl3pPr marL="1081088" indent="-166688">
              <a:spcAft>
                <a:spcPts val="1200"/>
              </a:spcAft>
              <a:buFont typeface="Lucida Grande"/>
              <a:buChar char="–"/>
              <a:defRPr sz="1400"/>
            </a:lvl3pPr>
            <a:lvl4pPr marL="1543050" indent="-171450">
              <a:defRPr sz="1400"/>
            </a:lvl4pPr>
            <a:lvl5pPr marL="2005013" indent="-176213">
              <a:buFont typeface="Lucida Grande"/>
              <a:buChar cha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15"/>
          <p:cNvSpPr>
            <a:spLocks noGrp="1"/>
          </p:cNvSpPr>
          <p:nvPr>
            <p:ph type="body" sz="quarter" idx="14"/>
          </p:nvPr>
        </p:nvSpPr>
        <p:spPr>
          <a:xfrm>
            <a:off x="6128271" y="1162050"/>
            <a:ext cx="5214108" cy="4954588"/>
          </a:xfrm>
          <a:prstGeom prst="rect">
            <a:avLst/>
          </a:prstGeom>
        </p:spPr>
        <p:txBody>
          <a:bodyPr vert="horz"/>
          <a:lstStyle>
            <a:lvl1pPr marL="168275" indent="-168275">
              <a:buClr>
                <a:srgbClr val="69BE28"/>
              </a:buClr>
              <a:defRPr sz="1800" b="1" i="0">
                <a:latin typeface="Arial"/>
                <a:cs typeface="Arial"/>
              </a:defRPr>
            </a:lvl1pPr>
            <a:lvl2pPr marL="566738" indent="-168275">
              <a:buFont typeface="Lucida Grande"/>
              <a:buChar char="–"/>
              <a:defRPr sz="1600"/>
            </a:lvl2pPr>
            <a:lvl3pPr marL="1081088" indent="-166688">
              <a:spcAft>
                <a:spcPts val="1200"/>
              </a:spcAft>
              <a:buFont typeface="Lucida Grande"/>
              <a:buChar char="–"/>
              <a:defRPr sz="1400"/>
            </a:lvl3pPr>
            <a:lvl4pPr marL="1543050" indent="-171450">
              <a:defRPr sz="1400"/>
            </a:lvl4pPr>
            <a:lvl5pPr marL="2005013" indent="-176213">
              <a:buFont typeface="Lucida Grande"/>
              <a:buChar cha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61295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Only Slide">
    <p:spTree>
      <p:nvGrpSpPr>
        <p:cNvPr id="1" name=""/>
        <p:cNvGrpSpPr/>
        <p:nvPr/>
      </p:nvGrpSpPr>
      <p:grpSpPr>
        <a:xfrm>
          <a:off x="0" y="0"/>
          <a:ext cx="0" cy="0"/>
          <a:chOff x="0" y="0"/>
          <a:chExt cx="0" cy="0"/>
        </a:xfrm>
      </p:grpSpPr>
      <p:cxnSp>
        <p:nvCxnSpPr>
          <p:cNvPr id="3" name="Straight Connector 2"/>
          <p:cNvCxnSpPr/>
          <p:nvPr userDrawn="1"/>
        </p:nvCxnSpPr>
        <p:spPr>
          <a:xfrm>
            <a:off x="0" y="1016000"/>
            <a:ext cx="12188825" cy="1588"/>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4" name="Title Placeholder 1"/>
          <p:cNvSpPr>
            <a:spLocks noGrp="1"/>
          </p:cNvSpPr>
          <p:nvPr>
            <p:ph type="title"/>
          </p:nvPr>
        </p:nvSpPr>
        <p:spPr>
          <a:xfrm>
            <a:off x="609441" y="0"/>
            <a:ext cx="10969943" cy="1016000"/>
          </a:xfrm>
          <a:prstGeom prst="rect">
            <a:avLst/>
          </a:prstGeom>
        </p:spPr>
        <p:txBody>
          <a:bodyPr vert="horz" lIns="91440" tIns="45720" rIns="91440" bIns="45720" rtlCol="0" anchor="ctr">
            <a:normAutofit/>
          </a:bodyPr>
          <a:lstStyle>
            <a:lvl1pPr>
              <a:defRPr>
                <a:latin typeface="Arial"/>
                <a:cs typeface="Arial"/>
              </a:defRPr>
            </a:lvl1pPr>
          </a:lstStyle>
          <a:p>
            <a:r>
              <a:rPr lang="en-US" smtClean="0"/>
              <a:t>Click to edit Master title style</a:t>
            </a:r>
            <a:endParaRPr lang="en-US" dirty="0"/>
          </a:p>
        </p:txBody>
      </p:sp>
      <p:sp>
        <p:nvSpPr>
          <p:cNvPr id="6" name="TextBox 5"/>
          <p:cNvSpPr txBox="1"/>
          <p:nvPr userDrawn="1"/>
        </p:nvSpPr>
        <p:spPr>
          <a:xfrm>
            <a:off x="1735214" y="6602413"/>
            <a:ext cx="3859795" cy="228600"/>
          </a:xfrm>
          <a:prstGeom prst="rect">
            <a:avLst/>
          </a:prstGeom>
        </p:spPr>
        <p:txBody>
          <a:bodyPr>
            <a:normAutofit/>
          </a:bodyPr>
          <a:lstStyle/>
          <a:p>
            <a:pPr fontAlgn="auto">
              <a:spcBef>
                <a:spcPct val="20000"/>
              </a:spcBef>
              <a:spcAft>
                <a:spcPts val="0"/>
              </a:spcAft>
              <a:buFont typeface="Arial"/>
              <a:buNone/>
              <a:defRPr/>
            </a:pPr>
            <a:r>
              <a:rPr lang="en-US" sz="800" dirty="0">
                <a:latin typeface="+mn-lt"/>
                <a:ea typeface="+mn-ea"/>
                <a:cs typeface="+mn-cs"/>
              </a:rPr>
              <a:t>© Hortonworks Inc. </a:t>
            </a:r>
            <a:r>
              <a:rPr lang="en-US" sz="800" dirty="0" smtClean="0">
                <a:latin typeface="+mn-lt"/>
                <a:ea typeface="+mn-ea"/>
                <a:cs typeface="+mn-cs"/>
              </a:rPr>
              <a:t>2011</a:t>
            </a:r>
            <a:endParaRPr lang="en-US" sz="800" dirty="0">
              <a:latin typeface="+mn-lt"/>
              <a:ea typeface="+mn-ea"/>
              <a:cs typeface="+mn-cs"/>
            </a:endParaRPr>
          </a:p>
        </p:txBody>
      </p:sp>
      <p:sp>
        <p:nvSpPr>
          <p:cNvPr id="7" name="Slide Number Placeholder 5"/>
          <p:cNvSpPr>
            <a:spLocks noGrp="1"/>
          </p:cNvSpPr>
          <p:nvPr>
            <p:ph type="sldNum" sz="quarter" idx="12"/>
          </p:nvPr>
        </p:nvSpPr>
        <p:spPr>
          <a:xfrm>
            <a:off x="8735326" y="6465899"/>
            <a:ext cx="2844059" cy="365125"/>
          </a:xfrm>
          <a:prstGeom prst="rect">
            <a:avLst/>
          </a:prstGeom>
        </p:spPr>
        <p:txBody>
          <a:bodyPr vert="horz" lIns="91440" tIns="45720" rIns="91440" bIns="45720" rtlCol="0" anchor="ctr"/>
          <a:lstStyle>
            <a:lvl1pPr algn="r" fontAlgn="auto">
              <a:spcBef>
                <a:spcPts val="0"/>
              </a:spcBef>
              <a:spcAft>
                <a:spcPts val="0"/>
              </a:spcAft>
              <a:defRPr sz="800" dirty="0" smtClean="0">
                <a:solidFill>
                  <a:schemeClr val="tx1"/>
                </a:solidFill>
                <a:latin typeface="+mn-lt"/>
                <a:ea typeface="+mn-ea"/>
                <a:cs typeface="+mn-cs"/>
              </a:defRPr>
            </a:lvl1pPr>
          </a:lstStyle>
          <a:p>
            <a:pPr>
              <a:defRPr/>
            </a:pPr>
            <a:r>
              <a:rPr lang="en-US" dirty="0"/>
              <a:t>Page </a:t>
            </a:r>
            <a:fld id="{BE3614C6-9B97-DA43-9EC2-F206459474B6}" type="slidenum">
              <a:rPr lang="en-US"/>
              <a:pPr>
                <a:defRPr/>
              </a:pPr>
              <a:t>‹#›</a:t>
            </a:fld>
            <a:endParaRPr lang="en-US" dirty="0"/>
          </a:p>
        </p:txBody>
      </p:sp>
      <p:sp>
        <p:nvSpPr>
          <p:cNvPr id="8" name="Footer Placeholder 4"/>
          <p:cNvSpPr>
            <a:spLocks noGrp="1"/>
          </p:cNvSpPr>
          <p:nvPr>
            <p:ph type="ftr" sz="quarter" idx="13"/>
          </p:nvPr>
        </p:nvSpPr>
        <p:spPr>
          <a:xfrm>
            <a:off x="1735215" y="6465888"/>
            <a:ext cx="7000110" cy="252412"/>
          </a:xfrm>
          <a:prstGeom prst="rect">
            <a:avLst/>
          </a:prstGeom>
        </p:spPr>
        <p:txBody>
          <a:bodyPr vert="horz" lIns="91440" tIns="45720" rIns="91440" bIns="45720" rtlCol="0" anchor="ctr"/>
          <a:lstStyle>
            <a:lvl1pPr algn="l" fontAlgn="auto">
              <a:spcBef>
                <a:spcPts val="0"/>
              </a:spcBef>
              <a:spcAft>
                <a:spcPts val="0"/>
              </a:spcAft>
              <a:defRPr sz="800" smtClean="0">
                <a:solidFill>
                  <a:schemeClr val="tx1"/>
                </a:solidFill>
                <a:latin typeface="+mn-lt"/>
                <a:ea typeface="+mn-ea"/>
                <a:cs typeface="+mn-cs"/>
              </a:defRPr>
            </a:lvl1pPr>
          </a:lstStyle>
          <a:p>
            <a:pPr>
              <a:defRPr/>
            </a:pPr>
            <a:r>
              <a:rPr lang="en-US" smtClean="0"/>
              <a:t>Architecting the Future of Big Data</a:t>
            </a:r>
            <a:endParaRPr lang="en-US" dirty="0"/>
          </a:p>
        </p:txBody>
      </p:sp>
      <p:sp>
        <p:nvSpPr>
          <p:cNvPr id="5" name="Content Placeholder 4"/>
          <p:cNvSpPr>
            <a:spLocks noGrp="1"/>
          </p:cNvSpPr>
          <p:nvPr>
            <p:ph sz="quarter" idx="14" hasCustomPrompt="1"/>
          </p:nvPr>
        </p:nvSpPr>
        <p:spPr>
          <a:xfrm>
            <a:off x="609441" y="1144588"/>
            <a:ext cx="10969943" cy="5219700"/>
          </a:xfrm>
          <a:prstGeom prst="rect">
            <a:avLst/>
          </a:prstGeom>
        </p:spPr>
        <p:txBody>
          <a:bodyPr/>
          <a:lstStyle>
            <a:lvl1pPr marL="0" marR="0" indent="0" algn="l" defTabSz="457200" rtl="0" eaLnBrk="1" fontAlgn="base" latinLnBrk="0" hangingPunct="1">
              <a:lnSpc>
                <a:spcPct val="100000"/>
              </a:lnSpc>
              <a:spcBef>
                <a:spcPct val="20000"/>
              </a:spcBef>
              <a:spcAft>
                <a:spcPct val="0"/>
              </a:spcAft>
              <a:buClrTx/>
              <a:buSzTx/>
              <a:buFont typeface="Arial" charset="0"/>
              <a:buNone/>
              <a:tabLst/>
              <a:defRPr sz="1000"/>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base" latinLnBrk="0" hangingPunct="1">
              <a:lnSpc>
                <a:spcPct val="100000"/>
              </a:lnSpc>
              <a:spcBef>
                <a:spcPct val="20000"/>
              </a:spcBef>
              <a:spcAft>
                <a:spcPct val="0"/>
              </a:spcAft>
              <a:buClrTx/>
              <a:buSzTx/>
              <a:buFont typeface="Arial" charset="0"/>
              <a:buNone/>
              <a:tabLst/>
              <a:defRPr/>
            </a:pPr>
            <a:r>
              <a:rPr lang="en-US" dirty="0" smtClean="0"/>
              <a:t>Picture/Diagram/Chart goes here.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o Title Slide">
    <p:spTree>
      <p:nvGrpSpPr>
        <p:cNvPr id="1" name=""/>
        <p:cNvGrpSpPr/>
        <p:nvPr/>
      </p:nvGrpSpPr>
      <p:grpSpPr>
        <a:xfrm>
          <a:off x="0" y="0"/>
          <a:ext cx="0" cy="0"/>
          <a:chOff x="0" y="0"/>
          <a:chExt cx="0" cy="0"/>
        </a:xfrm>
      </p:grpSpPr>
      <p:sp>
        <p:nvSpPr>
          <p:cNvPr id="3" name="TextBox 2"/>
          <p:cNvSpPr txBox="1"/>
          <p:nvPr userDrawn="1"/>
        </p:nvSpPr>
        <p:spPr>
          <a:xfrm>
            <a:off x="1735214" y="6602413"/>
            <a:ext cx="3859795" cy="228600"/>
          </a:xfrm>
          <a:prstGeom prst="rect">
            <a:avLst/>
          </a:prstGeom>
        </p:spPr>
        <p:txBody>
          <a:bodyPr>
            <a:normAutofit/>
          </a:bodyPr>
          <a:lstStyle/>
          <a:p>
            <a:pPr fontAlgn="auto">
              <a:spcBef>
                <a:spcPct val="20000"/>
              </a:spcBef>
              <a:spcAft>
                <a:spcPts val="0"/>
              </a:spcAft>
              <a:buFont typeface="Arial"/>
              <a:buNone/>
              <a:defRPr/>
            </a:pPr>
            <a:r>
              <a:rPr lang="en-US" sz="800" dirty="0">
                <a:latin typeface="+mn-lt"/>
                <a:ea typeface="+mn-ea"/>
                <a:cs typeface="+mn-cs"/>
              </a:rPr>
              <a:t>© Hortonworks Inc. </a:t>
            </a:r>
            <a:r>
              <a:rPr lang="en-US" sz="800" dirty="0" smtClean="0">
                <a:latin typeface="+mn-lt"/>
                <a:ea typeface="+mn-ea"/>
                <a:cs typeface="+mn-cs"/>
              </a:rPr>
              <a:t>2011</a:t>
            </a:r>
            <a:endParaRPr lang="en-US" sz="800" dirty="0">
              <a:latin typeface="+mn-lt"/>
              <a:ea typeface="+mn-ea"/>
              <a:cs typeface="+mn-cs"/>
            </a:endParaRPr>
          </a:p>
        </p:txBody>
      </p:sp>
      <p:sp>
        <p:nvSpPr>
          <p:cNvPr id="4" name="Slide Number Placeholder 5"/>
          <p:cNvSpPr>
            <a:spLocks noGrp="1"/>
          </p:cNvSpPr>
          <p:nvPr>
            <p:ph type="sldNum" sz="quarter" idx="12"/>
          </p:nvPr>
        </p:nvSpPr>
        <p:spPr>
          <a:xfrm>
            <a:off x="8735326" y="6465899"/>
            <a:ext cx="2844059" cy="365125"/>
          </a:xfrm>
          <a:prstGeom prst="rect">
            <a:avLst/>
          </a:prstGeom>
        </p:spPr>
        <p:txBody>
          <a:bodyPr vert="horz" lIns="91440" tIns="45720" rIns="91440" bIns="45720" rtlCol="0" anchor="ctr"/>
          <a:lstStyle>
            <a:lvl1pPr algn="r" fontAlgn="auto">
              <a:spcBef>
                <a:spcPts val="0"/>
              </a:spcBef>
              <a:spcAft>
                <a:spcPts val="0"/>
              </a:spcAft>
              <a:defRPr sz="800" dirty="0" smtClean="0">
                <a:solidFill>
                  <a:schemeClr val="tx1"/>
                </a:solidFill>
                <a:latin typeface="+mn-lt"/>
                <a:ea typeface="+mn-ea"/>
                <a:cs typeface="+mn-cs"/>
              </a:defRPr>
            </a:lvl1pPr>
          </a:lstStyle>
          <a:p>
            <a:pPr>
              <a:defRPr/>
            </a:pPr>
            <a:r>
              <a:rPr lang="en-US" dirty="0"/>
              <a:t>Page </a:t>
            </a:r>
            <a:fld id="{BE3614C6-9B97-DA43-9EC2-F206459474B6}" type="slidenum">
              <a:rPr lang="en-US"/>
              <a:pPr>
                <a:defRPr/>
              </a:pPr>
              <a:t>‹#›</a:t>
            </a:fld>
            <a:endParaRPr lang="en-US" dirty="0"/>
          </a:p>
        </p:txBody>
      </p:sp>
      <p:sp>
        <p:nvSpPr>
          <p:cNvPr id="5" name="Footer Placeholder 4"/>
          <p:cNvSpPr>
            <a:spLocks noGrp="1"/>
          </p:cNvSpPr>
          <p:nvPr>
            <p:ph type="ftr" sz="quarter" idx="13"/>
          </p:nvPr>
        </p:nvSpPr>
        <p:spPr>
          <a:xfrm>
            <a:off x="1735215" y="6453188"/>
            <a:ext cx="7000110" cy="265112"/>
          </a:xfrm>
          <a:prstGeom prst="rect">
            <a:avLst/>
          </a:prstGeom>
        </p:spPr>
        <p:txBody>
          <a:bodyPr vert="horz" lIns="91440" tIns="45720" rIns="91440" bIns="45720" rtlCol="0" anchor="ctr"/>
          <a:lstStyle>
            <a:lvl1pPr algn="l" fontAlgn="auto">
              <a:spcBef>
                <a:spcPts val="0"/>
              </a:spcBef>
              <a:spcAft>
                <a:spcPts val="0"/>
              </a:spcAft>
              <a:defRPr sz="800" smtClean="0">
                <a:solidFill>
                  <a:schemeClr val="tx1"/>
                </a:solidFill>
                <a:latin typeface="+mn-lt"/>
                <a:ea typeface="+mn-ea"/>
                <a:cs typeface="+mn-cs"/>
              </a:defRPr>
            </a:lvl1pPr>
          </a:lstStyle>
          <a:p>
            <a:pPr>
              <a:defRPr/>
            </a:pPr>
            <a:r>
              <a:rPr lang="en-US" dirty="0" smtClean="0"/>
              <a:t>Architecting the Future of Big Data</a:t>
            </a:r>
          </a:p>
        </p:txBody>
      </p:sp>
      <p:sp>
        <p:nvSpPr>
          <p:cNvPr id="6" name="Text Placeholder 15"/>
          <p:cNvSpPr>
            <a:spLocks noGrp="1"/>
          </p:cNvSpPr>
          <p:nvPr>
            <p:ph type="body" sz="quarter" idx="11"/>
          </p:nvPr>
        </p:nvSpPr>
        <p:spPr>
          <a:xfrm>
            <a:off x="609441" y="493325"/>
            <a:ext cx="10969943" cy="5626488"/>
          </a:xfrm>
          <a:prstGeom prst="rect">
            <a:avLst/>
          </a:prstGeom>
        </p:spPr>
        <p:txBody>
          <a:bodyPr vert="horz"/>
          <a:lstStyle>
            <a:lvl1pPr marL="168275" indent="-168275">
              <a:buClr>
                <a:srgbClr val="69BE28"/>
              </a:buClr>
              <a:defRPr sz="1800" b="1" i="0">
                <a:latin typeface="Arial"/>
                <a:cs typeface="Arial"/>
              </a:defRPr>
            </a:lvl1pPr>
            <a:lvl2pPr marL="566738" indent="-168275">
              <a:buFont typeface="Lucida Grande"/>
              <a:buChar char="–"/>
              <a:defRPr sz="1600"/>
            </a:lvl2pPr>
            <a:lvl3pPr marL="1081088" indent="-166688">
              <a:spcAft>
                <a:spcPts val="1200"/>
              </a:spcAft>
              <a:buFont typeface="Lucida Grande"/>
              <a:buChar char="–"/>
              <a:defRPr sz="1400"/>
            </a:lvl3pPr>
            <a:lvl4pPr marL="1543050" indent="-171450">
              <a:defRPr sz="1400"/>
            </a:lvl4pPr>
            <a:lvl5pPr marL="2005013" indent="-176213">
              <a:buFont typeface="Lucida Grande"/>
              <a:buChar cha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3" name="Straight Connector 2"/>
          <p:cNvCxnSpPr/>
          <p:nvPr userDrawn="1"/>
        </p:nvCxnSpPr>
        <p:spPr>
          <a:xfrm>
            <a:off x="0" y="1016000"/>
            <a:ext cx="12188825" cy="1588"/>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4" name="Title Placeholder 1"/>
          <p:cNvSpPr>
            <a:spLocks noGrp="1"/>
          </p:cNvSpPr>
          <p:nvPr>
            <p:ph type="title"/>
          </p:nvPr>
        </p:nvSpPr>
        <p:spPr>
          <a:xfrm>
            <a:off x="609441" y="0"/>
            <a:ext cx="10969943" cy="1016000"/>
          </a:xfrm>
          <a:prstGeom prst="rect">
            <a:avLst/>
          </a:prstGeom>
        </p:spPr>
        <p:txBody>
          <a:bodyPr vert="horz" lIns="91440" tIns="45720" rIns="91440" bIns="45720" rtlCol="0" anchor="ctr">
            <a:normAutofit/>
          </a:bodyPr>
          <a:lstStyle>
            <a:lvl1pPr>
              <a:defRPr>
                <a:latin typeface="Arial"/>
                <a:cs typeface="Arial"/>
              </a:defRPr>
            </a:lvl1pPr>
          </a:lstStyle>
          <a:p>
            <a:r>
              <a:rPr lang="en-US" smtClean="0"/>
              <a:t>Click to edit Master title style</a:t>
            </a:r>
            <a:endParaRPr lang="en-US" dirty="0"/>
          </a:p>
        </p:txBody>
      </p:sp>
      <p:sp>
        <p:nvSpPr>
          <p:cNvPr id="5" name="TextBox 4"/>
          <p:cNvSpPr txBox="1"/>
          <p:nvPr userDrawn="1"/>
        </p:nvSpPr>
        <p:spPr>
          <a:xfrm>
            <a:off x="1735214" y="6602413"/>
            <a:ext cx="3859795" cy="228600"/>
          </a:xfrm>
          <a:prstGeom prst="rect">
            <a:avLst/>
          </a:prstGeom>
        </p:spPr>
        <p:txBody>
          <a:bodyPr>
            <a:normAutofit/>
          </a:bodyPr>
          <a:lstStyle/>
          <a:p>
            <a:pPr fontAlgn="auto">
              <a:spcBef>
                <a:spcPct val="20000"/>
              </a:spcBef>
              <a:spcAft>
                <a:spcPts val="0"/>
              </a:spcAft>
              <a:buFont typeface="Arial"/>
              <a:buNone/>
              <a:defRPr/>
            </a:pPr>
            <a:r>
              <a:rPr lang="en-US" sz="800" dirty="0">
                <a:latin typeface="+mn-lt"/>
                <a:ea typeface="+mn-ea"/>
                <a:cs typeface="+mn-cs"/>
              </a:rPr>
              <a:t>© Hortonworks Inc. </a:t>
            </a:r>
            <a:r>
              <a:rPr lang="en-US" sz="800" dirty="0" smtClean="0">
                <a:latin typeface="+mn-lt"/>
                <a:ea typeface="+mn-ea"/>
                <a:cs typeface="+mn-cs"/>
              </a:rPr>
              <a:t>2011</a:t>
            </a:r>
            <a:endParaRPr lang="en-US" sz="800" dirty="0">
              <a:latin typeface="+mn-lt"/>
              <a:ea typeface="+mn-ea"/>
              <a:cs typeface="+mn-cs"/>
            </a:endParaRPr>
          </a:p>
        </p:txBody>
      </p:sp>
      <p:sp>
        <p:nvSpPr>
          <p:cNvPr id="6" name="Slide Number Placeholder 5"/>
          <p:cNvSpPr>
            <a:spLocks noGrp="1"/>
          </p:cNvSpPr>
          <p:nvPr>
            <p:ph type="sldNum" sz="quarter" idx="12"/>
          </p:nvPr>
        </p:nvSpPr>
        <p:spPr>
          <a:xfrm>
            <a:off x="8735326" y="6465899"/>
            <a:ext cx="2844059" cy="365125"/>
          </a:xfrm>
          <a:prstGeom prst="rect">
            <a:avLst/>
          </a:prstGeom>
        </p:spPr>
        <p:txBody>
          <a:bodyPr vert="horz" lIns="91440" tIns="45720" rIns="91440" bIns="45720" rtlCol="0" anchor="ctr"/>
          <a:lstStyle>
            <a:lvl1pPr algn="r" fontAlgn="auto">
              <a:spcBef>
                <a:spcPts val="0"/>
              </a:spcBef>
              <a:spcAft>
                <a:spcPts val="0"/>
              </a:spcAft>
              <a:defRPr sz="800" dirty="0" smtClean="0">
                <a:solidFill>
                  <a:schemeClr val="tx1"/>
                </a:solidFill>
                <a:latin typeface="+mn-lt"/>
                <a:ea typeface="+mn-ea"/>
                <a:cs typeface="+mn-cs"/>
              </a:defRPr>
            </a:lvl1pPr>
          </a:lstStyle>
          <a:p>
            <a:pPr>
              <a:defRPr/>
            </a:pPr>
            <a:r>
              <a:rPr lang="en-US" dirty="0"/>
              <a:t>Page </a:t>
            </a:r>
            <a:fld id="{BE3614C6-9B97-DA43-9EC2-F206459474B6}" type="slidenum">
              <a:rPr lang="en-US"/>
              <a:pPr>
                <a:defRPr/>
              </a:pPr>
              <a:t>‹#›</a:t>
            </a:fld>
            <a:endParaRPr lang="en-US" dirty="0"/>
          </a:p>
        </p:txBody>
      </p:sp>
      <p:sp>
        <p:nvSpPr>
          <p:cNvPr id="7" name="Footer Placeholder 4"/>
          <p:cNvSpPr>
            <a:spLocks noGrp="1"/>
          </p:cNvSpPr>
          <p:nvPr>
            <p:ph type="ftr" sz="quarter" idx="13"/>
          </p:nvPr>
        </p:nvSpPr>
        <p:spPr>
          <a:xfrm>
            <a:off x="1735215" y="6453188"/>
            <a:ext cx="7000110" cy="265112"/>
          </a:xfrm>
          <a:prstGeom prst="rect">
            <a:avLst/>
          </a:prstGeom>
        </p:spPr>
        <p:txBody>
          <a:bodyPr vert="horz" lIns="91440" tIns="45720" rIns="91440" bIns="45720" rtlCol="0" anchor="ctr"/>
          <a:lstStyle>
            <a:lvl1pPr algn="l" fontAlgn="auto">
              <a:spcBef>
                <a:spcPts val="0"/>
              </a:spcBef>
              <a:spcAft>
                <a:spcPts val="0"/>
              </a:spcAft>
              <a:defRPr sz="800" smtClean="0">
                <a:solidFill>
                  <a:schemeClr val="tx1"/>
                </a:solidFill>
                <a:latin typeface="+mn-lt"/>
                <a:ea typeface="+mn-ea"/>
                <a:cs typeface="+mn-cs"/>
              </a:defRPr>
            </a:lvl1pPr>
          </a:lstStyle>
          <a:p>
            <a:pPr>
              <a:defRPr/>
            </a:pPr>
            <a:r>
              <a:rPr lang="en-US" dirty="0" smtClean="0"/>
              <a:t>Architecting the Future of Big Data</a:t>
            </a:r>
          </a:p>
        </p:txBody>
      </p:sp>
    </p:spTree>
    <p:extLst>
      <p:ext uri="{BB962C8B-B14F-4D97-AF65-F5344CB8AC3E}">
        <p14:creationId xmlns:p14="http://schemas.microsoft.com/office/powerpoint/2010/main" val="176368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 Picture Slide">
    <p:spTree>
      <p:nvGrpSpPr>
        <p:cNvPr id="1" name=""/>
        <p:cNvGrpSpPr/>
        <p:nvPr/>
      </p:nvGrpSpPr>
      <p:grpSpPr>
        <a:xfrm>
          <a:off x="0" y="0"/>
          <a:ext cx="0" cy="0"/>
          <a:chOff x="0" y="0"/>
          <a:chExt cx="0" cy="0"/>
        </a:xfrm>
      </p:grpSpPr>
      <p:sp>
        <p:nvSpPr>
          <p:cNvPr id="3" name="TextBox 2"/>
          <p:cNvSpPr txBox="1"/>
          <p:nvPr userDrawn="1"/>
        </p:nvSpPr>
        <p:spPr>
          <a:xfrm>
            <a:off x="1735214" y="6602413"/>
            <a:ext cx="3859795" cy="228600"/>
          </a:xfrm>
          <a:prstGeom prst="rect">
            <a:avLst/>
          </a:prstGeom>
        </p:spPr>
        <p:txBody>
          <a:bodyPr>
            <a:normAutofit/>
          </a:bodyPr>
          <a:lstStyle/>
          <a:p>
            <a:pPr fontAlgn="auto">
              <a:spcBef>
                <a:spcPct val="20000"/>
              </a:spcBef>
              <a:spcAft>
                <a:spcPts val="0"/>
              </a:spcAft>
              <a:buFont typeface="Arial"/>
              <a:buNone/>
              <a:defRPr/>
            </a:pPr>
            <a:r>
              <a:rPr lang="en-US" sz="800" dirty="0">
                <a:latin typeface="+mn-lt"/>
                <a:ea typeface="+mn-ea"/>
                <a:cs typeface="+mn-cs"/>
              </a:rPr>
              <a:t>© Hortonworks Inc. </a:t>
            </a:r>
            <a:r>
              <a:rPr lang="en-US" sz="800" dirty="0" smtClean="0">
                <a:latin typeface="+mn-lt"/>
                <a:ea typeface="+mn-ea"/>
                <a:cs typeface="+mn-cs"/>
              </a:rPr>
              <a:t>2011</a:t>
            </a:r>
            <a:endParaRPr lang="en-US" sz="800" dirty="0">
              <a:latin typeface="+mn-lt"/>
              <a:ea typeface="+mn-ea"/>
              <a:cs typeface="+mn-cs"/>
            </a:endParaRPr>
          </a:p>
        </p:txBody>
      </p:sp>
      <p:sp>
        <p:nvSpPr>
          <p:cNvPr id="4" name="Slide Number Placeholder 5"/>
          <p:cNvSpPr>
            <a:spLocks noGrp="1"/>
          </p:cNvSpPr>
          <p:nvPr>
            <p:ph type="sldNum" sz="quarter" idx="12"/>
          </p:nvPr>
        </p:nvSpPr>
        <p:spPr>
          <a:xfrm>
            <a:off x="8735326" y="6465899"/>
            <a:ext cx="2844059" cy="365125"/>
          </a:xfrm>
          <a:prstGeom prst="rect">
            <a:avLst/>
          </a:prstGeom>
        </p:spPr>
        <p:txBody>
          <a:bodyPr vert="horz" lIns="91440" tIns="45720" rIns="91440" bIns="45720" rtlCol="0" anchor="ctr"/>
          <a:lstStyle>
            <a:lvl1pPr algn="r" fontAlgn="auto">
              <a:spcBef>
                <a:spcPts val="0"/>
              </a:spcBef>
              <a:spcAft>
                <a:spcPts val="0"/>
              </a:spcAft>
              <a:defRPr sz="800" dirty="0" smtClean="0">
                <a:solidFill>
                  <a:schemeClr val="tx1"/>
                </a:solidFill>
                <a:latin typeface="+mn-lt"/>
                <a:ea typeface="+mn-ea"/>
                <a:cs typeface="+mn-cs"/>
              </a:defRPr>
            </a:lvl1pPr>
          </a:lstStyle>
          <a:p>
            <a:pPr>
              <a:defRPr/>
            </a:pPr>
            <a:r>
              <a:rPr lang="en-US" dirty="0"/>
              <a:t>Page </a:t>
            </a:r>
            <a:fld id="{BE3614C6-9B97-DA43-9EC2-F206459474B6}" type="slidenum">
              <a:rPr lang="en-US"/>
              <a:pPr>
                <a:defRPr/>
              </a:pPr>
              <a:t>‹#›</a:t>
            </a:fld>
            <a:endParaRPr lang="en-US" dirty="0"/>
          </a:p>
        </p:txBody>
      </p:sp>
      <p:sp>
        <p:nvSpPr>
          <p:cNvPr id="5" name="Footer Placeholder 4"/>
          <p:cNvSpPr>
            <a:spLocks noGrp="1"/>
          </p:cNvSpPr>
          <p:nvPr>
            <p:ph type="ftr" sz="quarter" idx="13"/>
          </p:nvPr>
        </p:nvSpPr>
        <p:spPr>
          <a:xfrm>
            <a:off x="1735215" y="6453188"/>
            <a:ext cx="7000110" cy="265112"/>
          </a:xfrm>
          <a:prstGeom prst="rect">
            <a:avLst/>
          </a:prstGeom>
        </p:spPr>
        <p:txBody>
          <a:bodyPr vert="horz" lIns="91440" tIns="45720" rIns="91440" bIns="45720" rtlCol="0" anchor="ctr"/>
          <a:lstStyle>
            <a:lvl1pPr algn="l" fontAlgn="auto">
              <a:spcBef>
                <a:spcPts val="0"/>
              </a:spcBef>
              <a:spcAft>
                <a:spcPts val="0"/>
              </a:spcAft>
              <a:defRPr sz="800" smtClean="0">
                <a:solidFill>
                  <a:schemeClr val="tx1"/>
                </a:solidFill>
                <a:latin typeface="+mn-lt"/>
                <a:ea typeface="+mn-ea"/>
                <a:cs typeface="+mn-cs"/>
              </a:defRPr>
            </a:lvl1pPr>
          </a:lstStyle>
          <a:p>
            <a:pPr>
              <a:defRPr/>
            </a:pPr>
            <a:r>
              <a:rPr lang="en-US" dirty="0" smtClean="0"/>
              <a:t>Architecting the Future of Big Data</a:t>
            </a:r>
          </a:p>
        </p:txBody>
      </p:sp>
      <p:cxnSp>
        <p:nvCxnSpPr>
          <p:cNvPr id="9" name="Straight Connector 8"/>
          <p:cNvCxnSpPr/>
          <p:nvPr userDrawn="1"/>
        </p:nvCxnSpPr>
        <p:spPr>
          <a:xfrm>
            <a:off x="0" y="1016000"/>
            <a:ext cx="12188825" cy="1588"/>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10" name="Title Placeholder 1"/>
          <p:cNvSpPr>
            <a:spLocks noGrp="1"/>
          </p:cNvSpPr>
          <p:nvPr>
            <p:ph type="title"/>
          </p:nvPr>
        </p:nvSpPr>
        <p:spPr>
          <a:xfrm>
            <a:off x="609441" y="0"/>
            <a:ext cx="10969943" cy="1016000"/>
          </a:xfrm>
          <a:prstGeom prst="rect">
            <a:avLst/>
          </a:prstGeom>
        </p:spPr>
        <p:txBody>
          <a:bodyPr vert="horz" lIns="91440" tIns="45720" rIns="91440" bIns="45720" rtlCol="0" anchor="ctr">
            <a:normAutofit/>
          </a:bodyPr>
          <a:lstStyle>
            <a:lvl1pPr>
              <a:defRPr>
                <a:latin typeface="Arial"/>
                <a:cs typeface="Arial"/>
              </a:defRPr>
            </a:lvl1pPr>
          </a:lstStyle>
          <a:p>
            <a:r>
              <a:rPr lang="en-US" smtClean="0"/>
              <a:t>Click to edit Master title style</a:t>
            </a:r>
            <a:endParaRPr lang="en-US" dirty="0"/>
          </a:p>
        </p:txBody>
      </p:sp>
      <p:sp>
        <p:nvSpPr>
          <p:cNvPr id="11" name="Text Placeholder 15"/>
          <p:cNvSpPr>
            <a:spLocks noGrp="1"/>
          </p:cNvSpPr>
          <p:nvPr>
            <p:ph type="body" sz="quarter" idx="11"/>
          </p:nvPr>
        </p:nvSpPr>
        <p:spPr>
          <a:xfrm>
            <a:off x="609441" y="1165225"/>
            <a:ext cx="5484971" cy="4954588"/>
          </a:xfrm>
          <a:prstGeom prst="rect">
            <a:avLst/>
          </a:prstGeom>
        </p:spPr>
        <p:txBody>
          <a:bodyPr vert="horz"/>
          <a:lstStyle>
            <a:lvl1pPr marL="168275" indent="-168275">
              <a:buClr>
                <a:srgbClr val="69BE28"/>
              </a:buClr>
              <a:defRPr sz="1800" b="1" i="0">
                <a:latin typeface="Arial"/>
                <a:cs typeface="Arial"/>
              </a:defRPr>
            </a:lvl1pPr>
            <a:lvl2pPr marL="566738" indent="-168275">
              <a:buFont typeface="Lucida Grande"/>
              <a:buChar char="–"/>
              <a:defRPr sz="1600"/>
            </a:lvl2pPr>
            <a:lvl3pPr marL="1081088" indent="-166688">
              <a:spcAft>
                <a:spcPts val="1200"/>
              </a:spcAft>
              <a:buFont typeface="Lucida Grande"/>
              <a:buChar char="–"/>
              <a:defRPr sz="1400"/>
            </a:lvl3pPr>
            <a:lvl4pPr marL="1543050" indent="-171450">
              <a:defRPr sz="1400"/>
            </a:lvl4pPr>
            <a:lvl5pPr marL="2005013" indent="-176213">
              <a:buFont typeface="Lucida Grande"/>
              <a:buChar cha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4" hasCustomPrompt="1"/>
          </p:nvPr>
        </p:nvSpPr>
        <p:spPr>
          <a:xfrm>
            <a:off x="6246774" y="1165225"/>
            <a:ext cx="5332611" cy="4954588"/>
          </a:xfrm>
          <a:prstGeom prst="rect">
            <a:avLst/>
          </a:prstGeom>
        </p:spPr>
        <p:txBody>
          <a:bodyPr/>
          <a:lstStyle>
            <a:lvl1pPr marL="0" marR="0" indent="0" algn="l" defTabSz="457200" rtl="0" eaLnBrk="1" fontAlgn="base" latinLnBrk="0" hangingPunct="1">
              <a:lnSpc>
                <a:spcPct val="100000"/>
              </a:lnSpc>
              <a:spcBef>
                <a:spcPct val="20000"/>
              </a:spcBef>
              <a:spcAft>
                <a:spcPct val="0"/>
              </a:spcAft>
              <a:buClrTx/>
              <a:buSzTx/>
              <a:buFont typeface="Arial" charset="0"/>
              <a:buNone/>
              <a:tabLst/>
              <a:defRPr sz="1000"/>
            </a:lvl1pPr>
          </a:lstStyle>
          <a:p>
            <a:pPr marL="0" marR="0" lvl="0" indent="0" algn="l" defTabSz="457200" rtl="0" eaLnBrk="1" fontAlgn="base" latinLnBrk="0" hangingPunct="1">
              <a:lnSpc>
                <a:spcPct val="100000"/>
              </a:lnSpc>
              <a:spcBef>
                <a:spcPct val="20000"/>
              </a:spcBef>
              <a:spcAft>
                <a:spcPct val="0"/>
              </a:spcAft>
              <a:buClrTx/>
              <a:buSzTx/>
              <a:buFont typeface="Arial" charset="0"/>
              <a:buNone/>
              <a:tabLst/>
              <a:defRPr/>
            </a:pPr>
            <a:r>
              <a:rPr lang="en-US" dirty="0" smtClean="0"/>
              <a:t>Picture/Diagram/Chart goes here.</a:t>
            </a:r>
          </a:p>
          <a:p>
            <a:pPr lvl="0"/>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pic>
        <p:nvPicPr>
          <p:cNvPr id="4" name="Picture 1" descr="Tittle_Page.jpg"/>
          <p:cNvPicPr>
            <a:picLocks noChangeAspect="1"/>
          </p:cNvPicPr>
          <p:nvPr userDrawn="1"/>
        </p:nvPicPr>
        <p:blipFill>
          <a:blip r:embed="rId2"/>
          <a:srcRect/>
          <a:stretch>
            <a:fillRect/>
          </a:stretch>
        </p:blipFill>
        <p:spPr bwMode="auto">
          <a:xfrm>
            <a:off x="0" y="0"/>
            <a:ext cx="12188825" cy="6858000"/>
          </a:xfrm>
          <a:prstGeom prst="rect">
            <a:avLst/>
          </a:prstGeom>
          <a:noFill/>
          <a:ln w="9525">
            <a:noFill/>
            <a:miter lim="800000"/>
            <a:headEnd/>
            <a:tailEnd/>
          </a:ln>
        </p:spPr>
      </p:pic>
      <p:sp>
        <p:nvSpPr>
          <p:cNvPr id="5" name="TextBox 4"/>
          <p:cNvSpPr txBox="1"/>
          <p:nvPr userDrawn="1"/>
        </p:nvSpPr>
        <p:spPr>
          <a:xfrm>
            <a:off x="569239" y="6602424"/>
            <a:ext cx="4405752" cy="365125"/>
          </a:xfrm>
          <a:prstGeom prst="rect">
            <a:avLst/>
          </a:prstGeom>
        </p:spPr>
        <p:txBody>
          <a:bodyPr>
            <a:normAutofit/>
          </a:bodyPr>
          <a:lstStyle/>
          <a:p>
            <a:pPr fontAlgn="auto">
              <a:spcBef>
                <a:spcPct val="20000"/>
              </a:spcBef>
              <a:spcAft>
                <a:spcPts val="0"/>
              </a:spcAft>
              <a:buFont typeface="Arial"/>
              <a:buNone/>
              <a:defRPr/>
            </a:pPr>
            <a:r>
              <a:rPr lang="en-US" sz="800" dirty="0">
                <a:latin typeface="+mn-lt"/>
                <a:ea typeface="+mn-ea"/>
                <a:cs typeface="+mn-cs"/>
              </a:rPr>
              <a:t>© Hortonworks Inc. </a:t>
            </a:r>
            <a:r>
              <a:rPr lang="en-US" sz="800" dirty="0" smtClean="0">
                <a:latin typeface="+mn-lt"/>
                <a:ea typeface="+mn-ea"/>
                <a:cs typeface="+mn-cs"/>
              </a:rPr>
              <a:t>2011</a:t>
            </a:r>
            <a:endParaRPr lang="en-US" sz="800" dirty="0">
              <a:latin typeface="+mn-lt"/>
              <a:ea typeface="+mn-ea"/>
              <a:cs typeface="+mn-cs"/>
            </a:endParaRPr>
          </a:p>
        </p:txBody>
      </p:sp>
      <p:sp>
        <p:nvSpPr>
          <p:cNvPr id="7" name="Title 1"/>
          <p:cNvSpPr>
            <a:spLocks noGrp="1"/>
          </p:cNvSpPr>
          <p:nvPr>
            <p:ph type="ctrTitle"/>
          </p:nvPr>
        </p:nvSpPr>
        <p:spPr>
          <a:xfrm>
            <a:off x="569073" y="2015300"/>
            <a:ext cx="11010311" cy="986653"/>
          </a:xfrm>
          <a:prstGeom prst="rect">
            <a:avLst/>
          </a:prstGeom>
        </p:spPr>
        <p:txBody>
          <a:bodyPr anchor="t">
            <a:noAutofit/>
          </a:bodyPr>
          <a:lstStyle>
            <a:lvl1pPr marL="0" indent="0" algn="l" defTabSz="454025">
              <a:tabLst/>
              <a:defRPr sz="5400" baseline="0">
                <a:latin typeface="Arial"/>
                <a:cs typeface="Arial"/>
              </a:defRPr>
            </a:lvl1pPr>
          </a:lstStyle>
          <a:p>
            <a:r>
              <a:rPr lang="en-US" smtClean="0"/>
              <a:t>Click to edit Master title style</a:t>
            </a:r>
            <a:endParaRPr lang="en-US" dirty="0"/>
          </a:p>
        </p:txBody>
      </p:sp>
      <p:sp>
        <p:nvSpPr>
          <p:cNvPr id="8" name="Subtitle 2"/>
          <p:cNvSpPr>
            <a:spLocks noGrp="1"/>
          </p:cNvSpPr>
          <p:nvPr>
            <p:ph type="subTitle" idx="1"/>
          </p:nvPr>
        </p:nvSpPr>
        <p:spPr>
          <a:xfrm>
            <a:off x="569073" y="3001942"/>
            <a:ext cx="11010311" cy="640270"/>
          </a:xfrm>
          <a:prstGeom prst="rect">
            <a:avLst/>
          </a:prstGeom>
        </p:spPr>
        <p:txBody>
          <a:bodyPr>
            <a:normAutofit/>
          </a:bodyPr>
          <a:lstStyle>
            <a:lvl1pPr marL="0" indent="0" algn="l">
              <a:buNone/>
              <a:defRPr sz="2800">
                <a:solidFill>
                  <a:srgbClr val="7F7F7F"/>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6" name="Footer Placeholder 4"/>
          <p:cNvSpPr>
            <a:spLocks noGrp="1"/>
          </p:cNvSpPr>
          <p:nvPr>
            <p:ph type="ftr" sz="quarter" idx="10"/>
          </p:nvPr>
        </p:nvSpPr>
        <p:spPr>
          <a:xfrm>
            <a:off x="569237" y="6453188"/>
            <a:ext cx="8166089" cy="265112"/>
          </a:xfrm>
          <a:prstGeom prst="rect">
            <a:avLst/>
          </a:prstGeom>
        </p:spPr>
        <p:txBody>
          <a:bodyPr vert="horz" lIns="91440" tIns="45720" rIns="91440" bIns="45720" rtlCol="0" anchor="ctr"/>
          <a:lstStyle>
            <a:lvl1pPr algn="l" fontAlgn="auto">
              <a:spcBef>
                <a:spcPts val="0"/>
              </a:spcBef>
              <a:spcAft>
                <a:spcPts val="0"/>
              </a:spcAft>
              <a:defRPr sz="800" dirty="0" smtClean="0">
                <a:solidFill>
                  <a:schemeClr val="tx1"/>
                </a:solidFill>
                <a:latin typeface="+mn-lt"/>
                <a:ea typeface="+mn-ea"/>
                <a:cs typeface="+mn-cs"/>
              </a:defRPr>
            </a:lvl1pPr>
          </a:lstStyle>
          <a:p>
            <a:pPr>
              <a:defRPr/>
            </a:pPr>
            <a:r>
              <a:rPr lang="en-US" dirty="0" smtClean="0"/>
              <a:t>Architecting the Future of Big Data</a:t>
            </a:r>
            <a:endParaRPr lang="en-US" dirty="0"/>
          </a:p>
        </p:txBody>
      </p:sp>
      <p:sp>
        <p:nvSpPr>
          <p:cNvPr id="9" name="Slide Number Placeholder 5"/>
          <p:cNvSpPr>
            <a:spLocks noGrp="1"/>
          </p:cNvSpPr>
          <p:nvPr>
            <p:ph type="sldNum" sz="quarter" idx="11"/>
          </p:nvPr>
        </p:nvSpPr>
        <p:spPr>
          <a:xfrm>
            <a:off x="8735326" y="6465899"/>
            <a:ext cx="2844059" cy="365125"/>
          </a:xfrm>
          <a:prstGeom prst="rect">
            <a:avLst/>
          </a:prstGeom>
        </p:spPr>
        <p:txBody>
          <a:bodyPr vert="horz" lIns="91440" tIns="45720" rIns="91440" bIns="45720" rtlCol="0" anchor="ctr"/>
          <a:lstStyle>
            <a:lvl1pPr algn="r" fontAlgn="auto">
              <a:spcBef>
                <a:spcPts val="0"/>
              </a:spcBef>
              <a:spcAft>
                <a:spcPts val="0"/>
              </a:spcAft>
              <a:defRPr sz="800" dirty="0" smtClean="0">
                <a:solidFill>
                  <a:schemeClr val="tx1"/>
                </a:solidFill>
                <a:latin typeface="+mn-lt"/>
                <a:ea typeface="+mn-ea"/>
                <a:cs typeface="+mn-cs"/>
              </a:defRPr>
            </a:lvl1pPr>
          </a:lstStyle>
          <a:p>
            <a:pPr>
              <a:defRPr/>
            </a:pPr>
            <a:r>
              <a:rPr lang="en-US" dirty="0"/>
              <a:t>Page </a:t>
            </a:r>
            <a:fld id="{55195364-CB26-204E-9D19-22CA26A13F79}"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7" r:id="rId1"/>
    <p:sldLayoutId id="2147483658" r:id="rId2"/>
    <p:sldLayoutId id="2147483661" r:id="rId3"/>
    <p:sldLayoutId id="2147483666" r:id="rId4"/>
    <p:sldLayoutId id="2147483662" r:id="rId5"/>
    <p:sldLayoutId id="2147483663" r:id="rId6"/>
    <p:sldLayoutId id="2147483665" r:id="rId7"/>
    <p:sldLayoutId id="2147483664" r:id="rId8"/>
    <p:sldLayoutId id="2147483659" r:id="rId9"/>
    <p:sldLayoutId id="2147483660" r:id="rId10"/>
    <p:sldLayoutId id="2147483667" r:id="rId11"/>
    <p:sldLayoutId id="2147483670" r:id="rId12"/>
    <p:sldLayoutId id="2147483671" r:id="rId13"/>
    <p:sldLayoutId id="2147483672" r:id="rId14"/>
  </p:sldLayoutIdLst>
  <p:hf hdr="0" dt="0"/>
  <p:txStyles>
    <p:titleStyle>
      <a:lvl1pPr algn="l" defTabSz="457200" rtl="0" eaLnBrk="1" fontAlgn="base" hangingPunct="1">
        <a:spcBef>
          <a:spcPct val="0"/>
        </a:spcBef>
        <a:spcAft>
          <a:spcPct val="0"/>
        </a:spcAft>
        <a:defRPr sz="3600" kern="1200">
          <a:solidFill>
            <a:schemeClr val="tx1"/>
          </a:solidFill>
          <a:latin typeface="+mj-lt"/>
          <a:ea typeface="ヒラギノ角ゴ Pro W3" charset="-128"/>
          <a:cs typeface="ヒラギノ角ゴ Pro W3" charset="-128"/>
        </a:defRPr>
      </a:lvl1pPr>
      <a:lvl2pPr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2pPr>
      <a:lvl3pPr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3pPr>
      <a:lvl4pPr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4pPr>
      <a:lvl5pPr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5pPr>
      <a:lvl6pPr marL="457200"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6pPr>
      <a:lvl7pPr marL="914400"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7pPr>
      <a:lvl8pPr marL="1371600"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8pPr>
      <a:lvl9pPr marL="1828800"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ヒラギノ角ゴ Pro W3" charset="-128"/>
          <a:cs typeface="ヒラギノ角ゴ Pro W3" charset="-128"/>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ヒラギノ角ゴ Pro W3" charset="-128"/>
          <a:cs typeface="ヒラギノ角ゴ Pro W3" charset="-128"/>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ヒラギノ角ゴ Pro W3" charset="-128"/>
          <a:cs typeface="ヒラギノ角ゴ Pro W3" charset="-128"/>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ヒラギノ角ゴ Pro W3" charset="-128"/>
          <a:cs typeface="ヒラギノ角ゴ Pro W3"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4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1" Type="http://schemas.openxmlformats.org/officeDocument/2006/relationships/image" Target="../media/image16.png"/><Relationship Id="rId12" Type="http://schemas.openxmlformats.org/officeDocument/2006/relationships/image" Target="../media/image17.png"/><Relationship Id="rId13" Type="http://schemas.openxmlformats.org/officeDocument/2006/relationships/image" Target="../media/image18.png"/><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emf"/><Relationship Id="rId10"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4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png"/></Relationships>
</file>

<file path=ppt/slides/_rels/slide7.xml.rels><?xml version="1.0" encoding="UTF-8" standalone="yes"?>
<Relationships xmlns="http://schemas.openxmlformats.org/package/2006/relationships"><Relationship Id="rId11" Type="http://schemas.openxmlformats.org/officeDocument/2006/relationships/image" Target="../media/image28.png"/><Relationship Id="rId12" Type="http://schemas.openxmlformats.org/officeDocument/2006/relationships/image" Target="../media/image29.png"/><Relationship Id="rId1" Type="http://schemas.openxmlformats.org/officeDocument/2006/relationships/slideLayout" Target="../slideLayouts/slideLayout12.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tiff"/><Relationship Id="rId10" Type="http://schemas.openxmlformats.org/officeDocument/2006/relationships/image" Target="../media/image2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8.emf"/><Relationship Id="rId3" Type="http://schemas.openxmlformats.org/officeDocument/2006/relationships/image" Target="../media/image49.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emf"/><Relationship Id="rId1" Type="http://schemas.openxmlformats.org/officeDocument/2006/relationships/slideLayout" Target="../slideLayouts/slideLayout12.xml"/><Relationship Id="rId2"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Storage and Compute: HDFS, </a:t>
            </a:r>
            <a:r>
              <a:rPr lang="en-US" dirty="0" err="1" smtClean="0"/>
              <a:t>MapReduce</a:t>
            </a:r>
            <a:endParaRPr lang="en-US" dirty="0"/>
          </a:p>
        </p:txBody>
      </p:sp>
      <p:sp>
        <p:nvSpPr>
          <p:cNvPr id="7" name="Text Placeholder 6"/>
          <p:cNvSpPr>
            <a:spLocks noGrp="1"/>
          </p:cNvSpPr>
          <p:nvPr>
            <p:ph type="body" sz="quarter" idx="10"/>
          </p:nvPr>
        </p:nvSpPr>
        <p:spPr/>
        <p:txBody>
          <a:bodyPr/>
          <a:lstStyle/>
          <a:p>
            <a:r>
              <a:rPr lang="en-US" dirty="0" smtClean="0"/>
              <a:t>October 14, 2015</a:t>
            </a:r>
            <a:endParaRPr lang="en-US" dirty="0"/>
          </a:p>
        </p:txBody>
      </p:sp>
      <p:sp>
        <p:nvSpPr>
          <p:cNvPr id="6" name="Subtitle 5"/>
          <p:cNvSpPr>
            <a:spLocks noGrp="1"/>
          </p:cNvSpPr>
          <p:nvPr>
            <p:ph type="subTitle" idx="1"/>
          </p:nvPr>
        </p:nvSpPr>
        <p:spPr>
          <a:xfrm>
            <a:off x="6922051" y="3440074"/>
            <a:ext cx="5266776" cy="3417927"/>
          </a:xfrm>
        </p:spPr>
        <p:txBody>
          <a:bodyPr/>
          <a:lstStyle/>
          <a:p>
            <a:r>
              <a:rPr lang="en-US" dirty="0"/>
              <a:t>Chris </a:t>
            </a:r>
            <a:r>
              <a:rPr lang="en-US" dirty="0" err="1"/>
              <a:t>Nauroth</a:t>
            </a:r>
            <a:endParaRPr lang="en-US" dirty="0"/>
          </a:p>
          <a:p>
            <a:r>
              <a:rPr lang="en-US" dirty="0"/>
              <a:t>email: </a:t>
            </a:r>
            <a:r>
              <a:rPr lang="en-US" dirty="0" err="1"/>
              <a:t>cnauroth@hortonworks.com</a:t>
            </a:r>
            <a:endParaRPr lang="en-US" dirty="0"/>
          </a:p>
          <a:p>
            <a:r>
              <a:rPr lang="en-US" dirty="0"/>
              <a:t>twitter: @</a:t>
            </a:r>
            <a:r>
              <a:rPr lang="en-US" dirty="0" err="1"/>
              <a:t>cnauroth</a:t>
            </a:r>
            <a:endParaRPr lang="en-US" dirty="0"/>
          </a:p>
          <a:p>
            <a:endParaRPr lang="en-US" dirty="0"/>
          </a:p>
        </p:txBody>
      </p:sp>
    </p:spTree>
    <p:extLst>
      <p:ext uri="{BB962C8B-B14F-4D97-AF65-F5344CB8AC3E}">
        <p14:creationId xmlns:p14="http://schemas.microsoft.com/office/powerpoint/2010/main" val="24188213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HDFS High-Level Architecture</a:t>
            </a:r>
            <a:endParaRPr lang="en-US" dirty="0"/>
          </a:p>
        </p:txBody>
      </p:sp>
      <p:sp>
        <p:nvSpPr>
          <p:cNvPr id="3" name="Text Placeholder 2"/>
          <p:cNvSpPr>
            <a:spLocks noGrp="1"/>
          </p:cNvSpPr>
          <p:nvPr>
            <p:ph type="body" sz="quarter" idx="11"/>
          </p:nvPr>
        </p:nvSpPr>
        <p:spPr/>
        <p:txBody>
          <a:bodyPr/>
          <a:lstStyle/>
          <a:p>
            <a:r>
              <a:rPr lang="en-US" dirty="0" err="1" smtClean="0"/>
              <a:t>NameNode</a:t>
            </a:r>
            <a:endParaRPr lang="en-US" dirty="0" smtClean="0"/>
          </a:p>
          <a:p>
            <a:pPr lvl="1"/>
            <a:r>
              <a:rPr lang="en-US" dirty="0" smtClean="0"/>
              <a:t>HDFS master service</a:t>
            </a:r>
          </a:p>
          <a:p>
            <a:pPr lvl="1"/>
            <a:r>
              <a:rPr lang="en-US" dirty="0" smtClean="0"/>
              <a:t>Centralized storage of all file system metadata (</a:t>
            </a:r>
            <a:r>
              <a:rPr lang="en-US" dirty="0" err="1" smtClean="0"/>
              <a:t>inodes</a:t>
            </a:r>
            <a:r>
              <a:rPr lang="en-US" dirty="0" smtClean="0"/>
              <a:t>, paths, permissions, etc.)</a:t>
            </a:r>
          </a:p>
          <a:p>
            <a:pPr lvl="1"/>
            <a:r>
              <a:rPr lang="en-US" dirty="0" smtClean="0"/>
              <a:t>Transaction Logging</a:t>
            </a:r>
          </a:p>
          <a:p>
            <a:pPr lvl="1"/>
            <a:r>
              <a:rPr lang="en-US" dirty="0" err="1" smtClean="0"/>
              <a:t>Checkpointing</a:t>
            </a:r>
            <a:endParaRPr lang="en-US" dirty="0" smtClean="0"/>
          </a:p>
          <a:p>
            <a:pPr lvl="1"/>
            <a:r>
              <a:rPr lang="en-US" dirty="0" smtClean="0"/>
              <a:t>Rack Awareness</a:t>
            </a:r>
          </a:p>
          <a:p>
            <a:pPr lvl="1"/>
            <a:r>
              <a:rPr lang="en-US" dirty="0" smtClean="0"/>
              <a:t>Health tracking of </a:t>
            </a:r>
            <a:r>
              <a:rPr lang="en-US" dirty="0" err="1" smtClean="0"/>
              <a:t>DataNodes</a:t>
            </a:r>
            <a:endParaRPr lang="en-US" dirty="0" smtClean="0"/>
          </a:p>
          <a:p>
            <a:pPr lvl="1"/>
            <a:r>
              <a:rPr lang="en-US" dirty="0" smtClean="0"/>
              <a:t>Deployed in redundant pairs for high availability</a:t>
            </a:r>
          </a:p>
          <a:p>
            <a:r>
              <a:rPr lang="en-US" dirty="0" err="1" smtClean="0"/>
              <a:t>DataNode</a:t>
            </a:r>
            <a:endParaRPr lang="en-US" dirty="0" smtClean="0"/>
          </a:p>
          <a:p>
            <a:pPr lvl="1"/>
            <a:r>
              <a:rPr lang="en-US" dirty="0" smtClean="0"/>
              <a:t>Block level storage of file content</a:t>
            </a:r>
          </a:p>
          <a:p>
            <a:pPr lvl="1"/>
            <a:r>
              <a:rPr lang="en-US" dirty="0" smtClean="0"/>
              <a:t>128 MB typical block size</a:t>
            </a:r>
          </a:p>
          <a:p>
            <a:pPr lvl="1"/>
            <a:r>
              <a:rPr lang="en-US" dirty="0" smtClean="0"/>
              <a:t>Blocks replicated to multiple </a:t>
            </a:r>
            <a:r>
              <a:rPr lang="en-US" dirty="0" err="1" smtClean="0"/>
              <a:t>DataNodes</a:t>
            </a:r>
            <a:r>
              <a:rPr lang="en-US" dirty="0" smtClean="0"/>
              <a:t> for fault tolerance</a:t>
            </a:r>
          </a:p>
          <a:p>
            <a:pPr lvl="1"/>
            <a:r>
              <a:rPr lang="en-US" dirty="0" smtClean="0"/>
              <a:t>Highly scalable: add/remove </a:t>
            </a:r>
            <a:r>
              <a:rPr lang="en-US" dirty="0" err="1" smtClean="0"/>
              <a:t>DataNodes</a:t>
            </a:r>
            <a:r>
              <a:rPr lang="en-US" dirty="0" smtClean="0"/>
              <a:t> to scale up/down</a:t>
            </a:r>
          </a:p>
          <a:p>
            <a:r>
              <a:rPr lang="en-US" dirty="0" smtClean="0"/>
              <a:t>Client</a:t>
            </a:r>
          </a:p>
          <a:p>
            <a:pPr lvl="1"/>
            <a:r>
              <a:rPr lang="en-US" dirty="0" smtClean="0"/>
              <a:t>Interacts with </a:t>
            </a:r>
            <a:r>
              <a:rPr lang="en-US" dirty="0" err="1" smtClean="0"/>
              <a:t>NameNode</a:t>
            </a:r>
            <a:r>
              <a:rPr lang="en-US" dirty="0" smtClean="0"/>
              <a:t> and </a:t>
            </a:r>
            <a:r>
              <a:rPr lang="en-US" dirty="0" err="1" smtClean="0"/>
              <a:t>DataNodes</a:t>
            </a:r>
            <a:r>
              <a:rPr lang="en-US" dirty="0" smtClean="0"/>
              <a:t> to provide read and write access to file system</a:t>
            </a:r>
          </a:p>
          <a:p>
            <a:pPr lvl="1"/>
            <a:r>
              <a:rPr lang="en-US" dirty="0" smtClean="0"/>
              <a:t>Multiple options available: Java RPC client, </a:t>
            </a:r>
            <a:r>
              <a:rPr lang="en-US" dirty="0" err="1" smtClean="0"/>
              <a:t>WebHDFS</a:t>
            </a:r>
            <a:r>
              <a:rPr lang="en-US" dirty="0" smtClean="0"/>
              <a:t> REST API, </a:t>
            </a:r>
            <a:r>
              <a:rPr lang="en-US" dirty="0" err="1" smtClean="0"/>
              <a:t>LibHDFS</a:t>
            </a:r>
            <a:r>
              <a:rPr lang="en-US" dirty="0" smtClean="0"/>
              <a:t> for native code, NFS mountable</a:t>
            </a:r>
            <a:endParaRPr lang="en-US" dirty="0" smtClean="0"/>
          </a:p>
          <a:p>
            <a:pPr lvl="1"/>
            <a:endParaRPr lang="en-US" dirty="0"/>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10</a:t>
            </a:fld>
            <a:endParaRPr lang="en-US" dirty="0"/>
          </a:p>
        </p:txBody>
      </p:sp>
      <p:sp>
        <p:nvSpPr>
          <p:cNvPr id="5" name="Footer Placeholder 4"/>
          <p:cNvSpPr>
            <a:spLocks noGrp="1"/>
          </p:cNvSpPr>
          <p:nvPr>
            <p:ph type="ftr" sz="quarter" idx="13"/>
          </p:nvPr>
        </p:nvSpPr>
        <p:spPr/>
        <p:txBody>
          <a:bodyPr/>
          <a:lstStyle/>
          <a:p>
            <a:pPr>
              <a:defRPr/>
            </a:pPr>
            <a:r>
              <a:rPr lang="en-US" smtClean="0"/>
              <a:t>Architecting the Future of Big Data</a:t>
            </a:r>
            <a:endParaRPr lang="en-US" dirty="0"/>
          </a:p>
        </p:txBody>
      </p:sp>
    </p:spTree>
    <p:extLst>
      <p:ext uri="{BB962C8B-B14F-4D97-AF65-F5344CB8AC3E}">
        <p14:creationId xmlns:p14="http://schemas.microsoft.com/office/powerpoint/2010/main" val="17671718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HDFS High-Level Architecture</a:t>
            </a:r>
            <a:endParaRPr lang="en-US" dirty="0"/>
          </a:p>
        </p:txBody>
      </p:sp>
      <p:sp>
        <p:nvSpPr>
          <p:cNvPr id="3" name="Rounded Rectangle 2"/>
          <p:cNvSpPr/>
          <p:nvPr/>
        </p:nvSpPr>
        <p:spPr>
          <a:xfrm>
            <a:off x="2853327" y="2406105"/>
            <a:ext cx="1825678" cy="573246"/>
          </a:xfrm>
          <a:prstGeom prst="roundRect">
            <a:avLst/>
          </a:prstGeom>
          <a:solidFill>
            <a:srgbClr val="FF0000">
              <a:alpha val="49000"/>
            </a:srgbClr>
          </a:solidFill>
          <a:ln w="25400">
            <a:solidFill>
              <a:srgbClr val="800000"/>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ctr"/>
            <a:r>
              <a:rPr lang="en-US" dirty="0" err="1" smtClean="0">
                <a:solidFill>
                  <a:schemeClr val="bg2"/>
                </a:solidFill>
              </a:rPr>
              <a:t>NameNode</a:t>
            </a:r>
            <a:endParaRPr lang="en-US" dirty="0" smtClean="0">
              <a:solidFill>
                <a:schemeClr val="bg2"/>
              </a:solidFill>
            </a:endParaRPr>
          </a:p>
        </p:txBody>
      </p:sp>
      <p:sp>
        <p:nvSpPr>
          <p:cNvPr id="4" name="Rounded Rectangle 3"/>
          <p:cNvSpPr/>
          <p:nvPr/>
        </p:nvSpPr>
        <p:spPr>
          <a:xfrm>
            <a:off x="760924" y="4145954"/>
            <a:ext cx="1648238" cy="573246"/>
          </a:xfrm>
          <a:prstGeom prst="roundRect">
            <a:avLst/>
          </a:prstGeom>
          <a:solidFill>
            <a:schemeClr val="accent3">
              <a:lumMod val="40000"/>
              <a:lumOff val="60000"/>
            </a:schemeClr>
          </a:solidFill>
          <a:ln w="25400">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ctr"/>
            <a:r>
              <a:rPr lang="en-US" dirty="0" err="1" smtClean="0">
                <a:solidFill>
                  <a:schemeClr val="bg2"/>
                </a:solidFill>
              </a:rPr>
              <a:t>DataNode</a:t>
            </a:r>
            <a:r>
              <a:rPr lang="en-US" dirty="0" smtClean="0">
                <a:solidFill>
                  <a:schemeClr val="bg2"/>
                </a:solidFill>
              </a:rPr>
              <a:t> 1</a:t>
            </a:r>
          </a:p>
        </p:txBody>
      </p:sp>
      <p:sp>
        <p:nvSpPr>
          <p:cNvPr id="9" name="Rounded Rectangle 8"/>
          <p:cNvSpPr/>
          <p:nvPr/>
        </p:nvSpPr>
        <p:spPr>
          <a:xfrm>
            <a:off x="760925" y="4754476"/>
            <a:ext cx="1648238" cy="438483"/>
          </a:xfrm>
          <a:prstGeom prst="roundRect">
            <a:avLst/>
          </a:prstGeom>
          <a:solidFill>
            <a:schemeClr val="accent1">
              <a:lumMod val="60000"/>
              <a:lumOff val="40000"/>
            </a:schemeClr>
          </a:solidFill>
          <a:ln w="12700">
            <a:solidFill>
              <a:schemeClr val="accent1">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ctr"/>
            <a:r>
              <a:rPr lang="en-US" dirty="0" smtClean="0">
                <a:solidFill>
                  <a:srgbClr val="800000"/>
                </a:solidFill>
              </a:rPr>
              <a:t>Block 1</a:t>
            </a:r>
          </a:p>
        </p:txBody>
      </p:sp>
      <p:sp>
        <p:nvSpPr>
          <p:cNvPr id="25" name="Rounded Rectangle 24"/>
          <p:cNvSpPr/>
          <p:nvPr/>
        </p:nvSpPr>
        <p:spPr>
          <a:xfrm>
            <a:off x="760924" y="5219416"/>
            <a:ext cx="1648238" cy="438483"/>
          </a:xfrm>
          <a:prstGeom prst="roundRect">
            <a:avLst/>
          </a:prstGeom>
          <a:solidFill>
            <a:schemeClr val="accent1">
              <a:lumMod val="60000"/>
              <a:lumOff val="40000"/>
            </a:schemeClr>
          </a:solidFill>
          <a:ln w="12700">
            <a:solidFill>
              <a:schemeClr val="accent1">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ctr"/>
            <a:r>
              <a:rPr lang="en-US" dirty="0" smtClean="0">
                <a:solidFill>
                  <a:schemeClr val="accent1">
                    <a:lumMod val="50000"/>
                  </a:schemeClr>
                </a:solidFill>
              </a:rPr>
              <a:t>Block 2</a:t>
            </a:r>
          </a:p>
        </p:txBody>
      </p:sp>
      <p:sp>
        <p:nvSpPr>
          <p:cNvPr id="27" name="Rounded Rectangle 26"/>
          <p:cNvSpPr/>
          <p:nvPr/>
        </p:nvSpPr>
        <p:spPr>
          <a:xfrm>
            <a:off x="2561562" y="4145954"/>
            <a:ext cx="1648238" cy="573246"/>
          </a:xfrm>
          <a:prstGeom prst="roundRect">
            <a:avLst/>
          </a:prstGeom>
          <a:solidFill>
            <a:schemeClr val="accent3">
              <a:lumMod val="40000"/>
              <a:lumOff val="60000"/>
            </a:schemeClr>
          </a:solidFill>
          <a:ln w="25400">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ctr"/>
            <a:r>
              <a:rPr lang="en-US" dirty="0" err="1" smtClean="0">
                <a:solidFill>
                  <a:schemeClr val="bg2"/>
                </a:solidFill>
              </a:rPr>
              <a:t>DataNode</a:t>
            </a:r>
            <a:r>
              <a:rPr lang="en-US" dirty="0" smtClean="0">
                <a:solidFill>
                  <a:schemeClr val="bg2"/>
                </a:solidFill>
              </a:rPr>
              <a:t> 2</a:t>
            </a:r>
          </a:p>
        </p:txBody>
      </p:sp>
      <p:sp>
        <p:nvSpPr>
          <p:cNvPr id="28" name="Rounded Rectangle 27"/>
          <p:cNvSpPr/>
          <p:nvPr/>
        </p:nvSpPr>
        <p:spPr>
          <a:xfrm>
            <a:off x="2561563" y="4754476"/>
            <a:ext cx="1648238" cy="438483"/>
          </a:xfrm>
          <a:prstGeom prst="roundRect">
            <a:avLst/>
          </a:prstGeom>
          <a:solidFill>
            <a:schemeClr val="accent1">
              <a:lumMod val="60000"/>
              <a:lumOff val="40000"/>
            </a:schemeClr>
          </a:solidFill>
          <a:ln w="12700">
            <a:solidFill>
              <a:schemeClr val="accent1">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ctr"/>
            <a:r>
              <a:rPr lang="en-US" dirty="0" smtClean="0">
                <a:solidFill>
                  <a:schemeClr val="accent2">
                    <a:lumMod val="75000"/>
                  </a:schemeClr>
                </a:solidFill>
              </a:rPr>
              <a:t>Block 3 </a:t>
            </a:r>
          </a:p>
        </p:txBody>
      </p:sp>
      <p:sp>
        <p:nvSpPr>
          <p:cNvPr id="29" name="Rounded Rectangle 28"/>
          <p:cNvSpPr/>
          <p:nvPr/>
        </p:nvSpPr>
        <p:spPr>
          <a:xfrm>
            <a:off x="2561562" y="5219416"/>
            <a:ext cx="1648238" cy="438483"/>
          </a:xfrm>
          <a:prstGeom prst="roundRect">
            <a:avLst/>
          </a:prstGeom>
          <a:solidFill>
            <a:schemeClr val="accent1">
              <a:lumMod val="60000"/>
              <a:lumOff val="40000"/>
            </a:schemeClr>
          </a:solidFill>
          <a:ln w="12700">
            <a:solidFill>
              <a:schemeClr val="accent1">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ctr"/>
            <a:r>
              <a:rPr lang="en-US" dirty="0" smtClean="0">
                <a:solidFill>
                  <a:srgbClr val="CC66FF"/>
                </a:solidFill>
              </a:rPr>
              <a:t>Block 4 </a:t>
            </a:r>
          </a:p>
        </p:txBody>
      </p:sp>
      <p:sp>
        <p:nvSpPr>
          <p:cNvPr id="31" name="Rounded Rectangle 30"/>
          <p:cNvSpPr/>
          <p:nvPr/>
        </p:nvSpPr>
        <p:spPr>
          <a:xfrm>
            <a:off x="4326547" y="4145954"/>
            <a:ext cx="1648238" cy="573246"/>
          </a:xfrm>
          <a:prstGeom prst="roundRect">
            <a:avLst/>
          </a:prstGeom>
          <a:solidFill>
            <a:schemeClr val="accent3">
              <a:lumMod val="40000"/>
              <a:lumOff val="60000"/>
            </a:schemeClr>
          </a:solidFill>
          <a:ln w="25400">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ctr"/>
            <a:r>
              <a:rPr lang="en-US" dirty="0" err="1" smtClean="0">
                <a:solidFill>
                  <a:schemeClr val="bg2"/>
                </a:solidFill>
              </a:rPr>
              <a:t>DataNode</a:t>
            </a:r>
            <a:r>
              <a:rPr lang="en-US" dirty="0" smtClean="0">
                <a:solidFill>
                  <a:schemeClr val="bg2"/>
                </a:solidFill>
              </a:rPr>
              <a:t> 3</a:t>
            </a:r>
          </a:p>
        </p:txBody>
      </p:sp>
      <p:sp>
        <p:nvSpPr>
          <p:cNvPr id="32" name="Rounded Rectangle 31"/>
          <p:cNvSpPr/>
          <p:nvPr/>
        </p:nvSpPr>
        <p:spPr>
          <a:xfrm>
            <a:off x="4326548" y="4754476"/>
            <a:ext cx="1648238" cy="438483"/>
          </a:xfrm>
          <a:prstGeom prst="roundRect">
            <a:avLst/>
          </a:prstGeom>
          <a:solidFill>
            <a:schemeClr val="accent1">
              <a:lumMod val="60000"/>
              <a:lumOff val="40000"/>
            </a:schemeClr>
          </a:solidFill>
          <a:ln w="12700">
            <a:solidFill>
              <a:schemeClr val="accent1">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ctr"/>
            <a:r>
              <a:rPr lang="en-US" dirty="0" smtClean="0">
                <a:solidFill>
                  <a:srgbClr val="CC66FF"/>
                </a:solidFill>
              </a:rPr>
              <a:t>Block 4 </a:t>
            </a:r>
          </a:p>
        </p:txBody>
      </p:sp>
      <p:sp>
        <p:nvSpPr>
          <p:cNvPr id="33" name="Rounded Rectangle 32"/>
          <p:cNvSpPr/>
          <p:nvPr/>
        </p:nvSpPr>
        <p:spPr>
          <a:xfrm>
            <a:off x="4326547" y="5219416"/>
            <a:ext cx="1648238" cy="438483"/>
          </a:xfrm>
          <a:prstGeom prst="roundRect">
            <a:avLst/>
          </a:prstGeom>
          <a:solidFill>
            <a:schemeClr val="accent1">
              <a:lumMod val="60000"/>
              <a:lumOff val="40000"/>
            </a:schemeClr>
          </a:solidFill>
          <a:ln w="12700">
            <a:solidFill>
              <a:schemeClr val="accent1">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ctr"/>
            <a:r>
              <a:rPr lang="en-US" dirty="0" smtClean="0">
                <a:solidFill>
                  <a:schemeClr val="accent1">
                    <a:lumMod val="50000"/>
                  </a:schemeClr>
                </a:solidFill>
              </a:rPr>
              <a:t>Block 2</a:t>
            </a:r>
          </a:p>
        </p:txBody>
      </p:sp>
      <p:sp>
        <p:nvSpPr>
          <p:cNvPr id="35" name="Rounded Rectangle 34"/>
          <p:cNvSpPr/>
          <p:nvPr/>
        </p:nvSpPr>
        <p:spPr>
          <a:xfrm>
            <a:off x="6072848" y="4145954"/>
            <a:ext cx="1648238" cy="573246"/>
          </a:xfrm>
          <a:prstGeom prst="roundRect">
            <a:avLst/>
          </a:prstGeom>
          <a:solidFill>
            <a:schemeClr val="accent3">
              <a:lumMod val="40000"/>
              <a:lumOff val="60000"/>
            </a:schemeClr>
          </a:solidFill>
          <a:ln w="25400">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ctr"/>
            <a:r>
              <a:rPr lang="en-US" dirty="0" err="1" smtClean="0">
                <a:solidFill>
                  <a:schemeClr val="bg2"/>
                </a:solidFill>
              </a:rPr>
              <a:t>DataNode</a:t>
            </a:r>
            <a:r>
              <a:rPr lang="en-US" dirty="0" smtClean="0">
                <a:solidFill>
                  <a:schemeClr val="bg2"/>
                </a:solidFill>
              </a:rPr>
              <a:t> 4</a:t>
            </a:r>
          </a:p>
        </p:txBody>
      </p:sp>
      <p:sp>
        <p:nvSpPr>
          <p:cNvPr id="36" name="Rounded Rectangle 35"/>
          <p:cNvSpPr/>
          <p:nvPr/>
        </p:nvSpPr>
        <p:spPr>
          <a:xfrm>
            <a:off x="6072849" y="4754476"/>
            <a:ext cx="1648238" cy="438483"/>
          </a:xfrm>
          <a:prstGeom prst="roundRect">
            <a:avLst/>
          </a:prstGeom>
          <a:solidFill>
            <a:schemeClr val="accent1">
              <a:lumMod val="60000"/>
              <a:lumOff val="40000"/>
            </a:schemeClr>
          </a:solidFill>
          <a:ln w="12700">
            <a:solidFill>
              <a:schemeClr val="accent1">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ctr"/>
            <a:r>
              <a:rPr lang="en-US" dirty="0" smtClean="0">
                <a:solidFill>
                  <a:srgbClr val="800000"/>
                </a:solidFill>
              </a:rPr>
              <a:t>Block 1 </a:t>
            </a:r>
          </a:p>
        </p:txBody>
      </p:sp>
      <p:sp>
        <p:nvSpPr>
          <p:cNvPr id="37" name="Rounded Rectangle 36"/>
          <p:cNvSpPr/>
          <p:nvPr/>
        </p:nvSpPr>
        <p:spPr>
          <a:xfrm>
            <a:off x="6072848" y="5219416"/>
            <a:ext cx="1648238" cy="438483"/>
          </a:xfrm>
          <a:prstGeom prst="roundRect">
            <a:avLst/>
          </a:prstGeom>
          <a:solidFill>
            <a:schemeClr val="accent1">
              <a:lumMod val="60000"/>
              <a:lumOff val="40000"/>
            </a:schemeClr>
          </a:solidFill>
          <a:ln w="12700">
            <a:solidFill>
              <a:schemeClr val="accent1">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ctr"/>
            <a:r>
              <a:rPr lang="en-US" dirty="0" smtClean="0">
                <a:solidFill>
                  <a:schemeClr val="accent2">
                    <a:lumMod val="75000"/>
                  </a:schemeClr>
                </a:solidFill>
              </a:rPr>
              <a:t>Block 3</a:t>
            </a:r>
          </a:p>
        </p:txBody>
      </p:sp>
      <p:sp>
        <p:nvSpPr>
          <p:cNvPr id="39" name="Rounded Rectangle 38"/>
          <p:cNvSpPr/>
          <p:nvPr/>
        </p:nvSpPr>
        <p:spPr>
          <a:xfrm>
            <a:off x="7845608" y="4145954"/>
            <a:ext cx="1648238" cy="573246"/>
          </a:xfrm>
          <a:prstGeom prst="roundRect">
            <a:avLst/>
          </a:prstGeom>
          <a:solidFill>
            <a:schemeClr val="accent3">
              <a:lumMod val="40000"/>
              <a:lumOff val="60000"/>
            </a:schemeClr>
          </a:solidFill>
          <a:ln w="25400">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ctr"/>
            <a:r>
              <a:rPr lang="en-US" dirty="0" err="1" smtClean="0">
                <a:solidFill>
                  <a:schemeClr val="bg2"/>
                </a:solidFill>
              </a:rPr>
              <a:t>DataNode</a:t>
            </a:r>
            <a:r>
              <a:rPr lang="en-US" dirty="0" smtClean="0">
                <a:solidFill>
                  <a:schemeClr val="bg2"/>
                </a:solidFill>
              </a:rPr>
              <a:t> 5</a:t>
            </a:r>
          </a:p>
        </p:txBody>
      </p:sp>
      <p:sp>
        <p:nvSpPr>
          <p:cNvPr id="40" name="Rounded Rectangle 39"/>
          <p:cNvSpPr/>
          <p:nvPr/>
        </p:nvSpPr>
        <p:spPr>
          <a:xfrm>
            <a:off x="7845609" y="4754476"/>
            <a:ext cx="1648238" cy="438483"/>
          </a:xfrm>
          <a:prstGeom prst="roundRect">
            <a:avLst/>
          </a:prstGeom>
          <a:solidFill>
            <a:schemeClr val="accent1">
              <a:lumMod val="60000"/>
              <a:lumOff val="40000"/>
            </a:schemeClr>
          </a:solidFill>
          <a:ln w="12700">
            <a:solidFill>
              <a:schemeClr val="accent1">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ctr"/>
            <a:r>
              <a:rPr lang="en-US" dirty="0" smtClean="0">
                <a:solidFill>
                  <a:srgbClr val="CC66FF"/>
                </a:solidFill>
              </a:rPr>
              <a:t>Block 4 </a:t>
            </a:r>
          </a:p>
        </p:txBody>
      </p:sp>
      <p:sp>
        <p:nvSpPr>
          <p:cNvPr id="41" name="Rounded Rectangle 40"/>
          <p:cNvSpPr/>
          <p:nvPr/>
        </p:nvSpPr>
        <p:spPr>
          <a:xfrm>
            <a:off x="7845608" y="5219416"/>
            <a:ext cx="1648238" cy="438483"/>
          </a:xfrm>
          <a:prstGeom prst="roundRect">
            <a:avLst/>
          </a:prstGeom>
          <a:solidFill>
            <a:schemeClr val="accent1">
              <a:lumMod val="60000"/>
              <a:lumOff val="40000"/>
            </a:schemeClr>
          </a:solidFill>
          <a:ln w="12700">
            <a:solidFill>
              <a:schemeClr val="accent1">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ctr"/>
            <a:r>
              <a:rPr lang="en-US" dirty="0" smtClean="0">
                <a:solidFill>
                  <a:schemeClr val="accent1">
                    <a:lumMod val="50000"/>
                  </a:schemeClr>
                </a:solidFill>
              </a:rPr>
              <a:t>Block 2</a:t>
            </a:r>
          </a:p>
        </p:txBody>
      </p:sp>
      <p:sp>
        <p:nvSpPr>
          <p:cNvPr id="43" name="Rounded Rectangle 42"/>
          <p:cNvSpPr/>
          <p:nvPr/>
        </p:nvSpPr>
        <p:spPr>
          <a:xfrm>
            <a:off x="9618368" y="4145954"/>
            <a:ext cx="1648238" cy="573246"/>
          </a:xfrm>
          <a:prstGeom prst="roundRect">
            <a:avLst/>
          </a:prstGeom>
          <a:solidFill>
            <a:schemeClr val="accent3">
              <a:lumMod val="40000"/>
              <a:lumOff val="60000"/>
            </a:schemeClr>
          </a:solidFill>
          <a:ln w="25400">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ctr"/>
            <a:r>
              <a:rPr lang="en-US" dirty="0" err="1" smtClean="0">
                <a:solidFill>
                  <a:schemeClr val="bg2"/>
                </a:solidFill>
              </a:rPr>
              <a:t>DataNode</a:t>
            </a:r>
            <a:r>
              <a:rPr lang="en-US" dirty="0" smtClean="0">
                <a:solidFill>
                  <a:schemeClr val="bg2"/>
                </a:solidFill>
              </a:rPr>
              <a:t> 6</a:t>
            </a:r>
          </a:p>
        </p:txBody>
      </p:sp>
      <p:sp>
        <p:nvSpPr>
          <p:cNvPr id="44" name="Rounded Rectangle 43"/>
          <p:cNvSpPr/>
          <p:nvPr/>
        </p:nvSpPr>
        <p:spPr>
          <a:xfrm>
            <a:off x="9618369" y="4754476"/>
            <a:ext cx="1648238" cy="438483"/>
          </a:xfrm>
          <a:prstGeom prst="roundRect">
            <a:avLst/>
          </a:prstGeom>
          <a:solidFill>
            <a:schemeClr val="accent1">
              <a:lumMod val="60000"/>
              <a:lumOff val="40000"/>
            </a:schemeClr>
          </a:solidFill>
          <a:ln w="12700">
            <a:solidFill>
              <a:schemeClr val="accent1">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ctr"/>
            <a:r>
              <a:rPr lang="en-US" dirty="0" smtClean="0">
                <a:solidFill>
                  <a:srgbClr val="800000"/>
                </a:solidFill>
              </a:rPr>
              <a:t>Block 1</a:t>
            </a:r>
          </a:p>
        </p:txBody>
      </p:sp>
      <p:sp>
        <p:nvSpPr>
          <p:cNvPr id="45" name="Rounded Rectangle 44"/>
          <p:cNvSpPr/>
          <p:nvPr/>
        </p:nvSpPr>
        <p:spPr>
          <a:xfrm>
            <a:off x="9618368" y="5219416"/>
            <a:ext cx="1648238" cy="438483"/>
          </a:xfrm>
          <a:prstGeom prst="roundRect">
            <a:avLst/>
          </a:prstGeom>
          <a:solidFill>
            <a:schemeClr val="accent1">
              <a:lumMod val="60000"/>
              <a:lumOff val="40000"/>
            </a:schemeClr>
          </a:solidFill>
          <a:ln w="12700">
            <a:solidFill>
              <a:schemeClr val="accent1">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ctr"/>
            <a:r>
              <a:rPr lang="en-US" dirty="0" smtClean="0">
                <a:solidFill>
                  <a:schemeClr val="accent2">
                    <a:lumMod val="75000"/>
                  </a:schemeClr>
                </a:solidFill>
              </a:rPr>
              <a:t>Block 3</a:t>
            </a:r>
          </a:p>
        </p:txBody>
      </p:sp>
      <p:cxnSp>
        <p:nvCxnSpPr>
          <p:cNvPr id="48" name="Straight Connector 47"/>
          <p:cNvCxnSpPr>
            <a:stCxn id="3" idx="2"/>
            <a:endCxn id="4" idx="0"/>
          </p:cNvCxnSpPr>
          <p:nvPr/>
        </p:nvCxnSpPr>
        <p:spPr>
          <a:xfrm flipH="1">
            <a:off x="1585043" y="2979351"/>
            <a:ext cx="2181123" cy="1166603"/>
          </a:xfrm>
          <a:prstGeom prst="line">
            <a:avLst/>
          </a:prstGeom>
          <a:ln w="25400">
            <a:solidFill>
              <a:schemeClr val="accent4">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a:stCxn id="3" idx="2"/>
            <a:endCxn id="27" idx="0"/>
          </p:cNvCxnSpPr>
          <p:nvPr/>
        </p:nvCxnSpPr>
        <p:spPr>
          <a:xfrm flipH="1">
            <a:off x="3385681" y="2979351"/>
            <a:ext cx="380485" cy="1166603"/>
          </a:xfrm>
          <a:prstGeom prst="line">
            <a:avLst/>
          </a:prstGeom>
          <a:ln w="25400">
            <a:solidFill>
              <a:schemeClr val="accent4">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a:stCxn id="3" idx="2"/>
            <a:endCxn id="31" idx="0"/>
          </p:cNvCxnSpPr>
          <p:nvPr/>
        </p:nvCxnSpPr>
        <p:spPr>
          <a:xfrm>
            <a:off x="3766166" y="2979351"/>
            <a:ext cx="1384500" cy="1166603"/>
          </a:xfrm>
          <a:prstGeom prst="line">
            <a:avLst/>
          </a:prstGeom>
          <a:ln w="25400">
            <a:solidFill>
              <a:schemeClr val="accent4">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3" idx="2"/>
            <a:endCxn id="35" idx="0"/>
          </p:cNvCxnSpPr>
          <p:nvPr/>
        </p:nvCxnSpPr>
        <p:spPr>
          <a:xfrm>
            <a:off x="3766166" y="2979351"/>
            <a:ext cx="3130801" cy="1166603"/>
          </a:xfrm>
          <a:prstGeom prst="line">
            <a:avLst/>
          </a:prstGeom>
          <a:ln w="25400">
            <a:solidFill>
              <a:schemeClr val="accent4">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a:stCxn id="3" idx="2"/>
            <a:endCxn id="39" idx="0"/>
          </p:cNvCxnSpPr>
          <p:nvPr/>
        </p:nvCxnSpPr>
        <p:spPr>
          <a:xfrm>
            <a:off x="3766166" y="2979351"/>
            <a:ext cx="4903561" cy="1166603"/>
          </a:xfrm>
          <a:prstGeom prst="line">
            <a:avLst/>
          </a:prstGeom>
          <a:ln w="25400">
            <a:solidFill>
              <a:schemeClr val="accent4">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3" idx="2"/>
            <a:endCxn id="43" idx="0"/>
          </p:cNvCxnSpPr>
          <p:nvPr/>
        </p:nvCxnSpPr>
        <p:spPr>
          <a:xfrm>
            <a:off x="3766166" y="2979351"/>
            <a:ext cx="6676321" cy="1166603"/>
          </a:xfrm>
          <a:prstGeom prst="line">
            <a:avLst/>
          </a:prstGeom>
          <a:ln w="25400">
            <a:solidFill>
              <a:schemeClr val="accent4">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7678642" y="1411541"/>
            <a:ext cx="3879451" cy="1105776"/>
          </a:xfrm>
          <a:prstGeom prst="rect">
            <a:avLst/>
          </a:prstGeom>
        </p:spPr>
        <p:txBody>
          <a:bodyPr vert="horz" wrap="square" lIns="91440" tIns="91440" rIns="91440" bIns="91440" rtlCol="0">
            <a:noAutofit/>
          </a:bodyPr>
          <a:lstStyle/>
          <a:p>
            <a:pPr marL="285750" indent="-285750">
              <a:buFont typeface="Arial"/>
              <a:buChar char="•"/>
            </a:pPr>
            <a:r>
              <a:rPr lang="en-US" dirty="0" smtClean="0"/>
              <a:t>File split into blocks of </a:t>
            </a:r>
            <a:r>
              <a:rPr lang="en-US" dirty="0" smtClean="0"/>
              <a:t>128</a:t>
            </a:r>
            <a:endParaRPr lang="en-US" dirty="0" smtClean="0"/>
          </a:p>
          <a:p>
            <a:pPr marL="285750" indent="-285750">
              <a:buFont typeface="Arial"/>
              <a:buChar char="•"/>
            </a:pPr>
            <a:r>
              <a:rPr lang="en-US" dirty="0" smtClean="0"/>
              <a:t>Each block replicated 3x</a:t>
            </a:r>
            <a:endParaRPr lang="en-US" dirty="0"/>
          </a:p>
        </p:txBody>
      </p:sp>
      <p:sp>
        <p:nvSpPr>
          <p:cNvPr id="38" name="Rounded Rectangle 37"/>
          <p:cNvSpPr/>
          <p:nvPr/>
        </p:nvSpPr>
        <p:spPr>
          <a:xfrm>
            <a:off x="7395360" y="2406105"/>
            <a:ext cx="1825678" cy="573246"/>
          </a:xfrm>
          <a:prstGeom prst="roundRect">
            <a:avLst/>
          </a:prstGeom>
          <a:solidFill>
            <a:srgbClr val="FF0000">
              <a:alpha val="49000"/>
            </a:srgbClr>
          </a:solidFill>
          <a:ln w="25400">
            <a:solidFill>
              <a:srgbClr val="800000"/>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ctr"/>
            <a:r>
              <a:rPr lang="en-US" dirty="0" err="1" smtClean="0">
                <a:solidFill>
                  <a:schemeClr val="bg2"/>
                </a:solidFill>
              </a:rPr>
              <a:t>NameNode</a:t>
            </a:r>
            <a:endParaRPr lang="en-US" dirty="0" smtClean="0">
              <a:solidFill>
                <a:schemeClr val="bg2"/>
              </a:solidFill>
            </a:endParaRPr>
          </a:p>
        </p:txBody>
      </p:sp>
      <p:cxnSp>
        <p:nvCxnSpPr>
          <p:cNvPr id="42" name="Straight Connector 41"/>
          <p:cNvCxnSpPr>
            <a:stCxn id="38" idx="2"/>
          </p:cNvCxnSpPr>
          <p:nvPr/>
        </p:nvCxnSpPr>
        <p:spPr>
          <a:xfrm flipH="1">
            <a:off x="1737444" y="2979351"/>
            <a:ext cx="6570755" cy="1166603"/>
          </a:xfrm>
          <a:prstGeom prst="line">
            <a:avLst/>
          </a:prstGeom>
          <a:ln w="25400">
            <a:solidFill>
              <a:schemeClr val="accent4">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38" idx="2"/>
          </p:cNvCxnSpPr>
          <p:nvPr/>
        </p:nvCxnSpPr>
        <p:spPr>
          <a:xfrm flipH="1">
            <a:off x="3538082" y="2979351"/>
            <a:ext cx="4770117" cy="1166603"/>
          </a:xfrm>
          <a:prstGeom prst="line">
            <a:avLst/>
          </a:prstGeom>
          <a:ln w="25400">
            <a:solidFill>
              <a:schemeClr val="accent4">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a:stCxn id="38" idx="2"/>
            <a:endCxn id="31" idx="0"/>
          </p:cNvCxnSpPr>
          <p:nvPr/>
        </p:nvCxnSpPr>
        <p:spPr>
          <a:xfrm flipH="1">
            <a:off x="5150666" y="2979351"/>
            <a:ext cx="3157533" cy="1166603"/>
          </a:xfrm>
          <a:prstGeom prst="line">
            <a:avLst/>
          </a:prstGeom>
          <a:ln w="25400">
            <a:solidFill>
              <a:schemeClr val="accent4">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38" idx="2"/>
            <a:endCxn id="35" idx="0"/>
          </p:cNvCxnSpPr>
          <p:nvPr/>
        </p:nvCxnSpPr>
        <p:spPr>
          <a:xfrm flipH="1">
            <a:off x="6896967" y="2979351"/>
            <a:ext cx="1411232" cy="1166603"/>
          </a:xfrm>
          <a:prstGeom prst="line">
            <a:avLst/>
          </a:prstGeom>
          <a:ln w="25400">
            <a:solidFill>
              <a:schemeClr val="accent4">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a:stCxn id="38" idx="2"/>
            <a:endCxn id="39" idx="0"/>
          </p:cNvCxnSpPr>
          <p:nvPr/>
        </p:nvCxnSpPr>
        <p:spPr>
          <a:xfrm>
            <a:off x="8308199" y="2979351"/>
            <a:ext cx="361528" cy="1166603"/>
          </a:xfrm>
          <a:prstGeom prst="line">
            <a:avLst/>
          </a:prstGeom>
          <a:ln w="25400">
            <a:solidFill>
              <a:schemeClr val="accent4">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a:stCxn id="38" idx="2"/>
            <a:endCxn id="43" idx="0"/>
          </p:cNvCxnSpPr>
          <p:nvPr/>
        </p:nvCxnSpPr>
        <p:spPr>
          <a:xfrm>
            <a:off x="8308199" y="2979351"/>
            <a:ext cx="2134288" cy="1166603"/>
          </a:xfrm>
          <a:prstGeom prst="line">
            <a:avLst/>
          </a:prstGeom>
          <a:ln w="25400">
            <a:solidFill>
              <a:schemeClr val="accent4">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3" idx="3"/>
            <a:endCxn id="38" idx="1"/>
          </p:cNvCxnSpPr>
          <p:nvPr/>
        </p:nvCxnSpPr>
        <p:spPr>
          <a:xfrm>
            <a:off x="4679005" y="2692728"/>
            <a:ext cx="2716355" cy="0"/>
          </a:xfrm>
          <a:prstGeom prst="line">
            <a:avLst/>
          </a:prstGeom>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4914181" y="2222724"/>
            <a:ext cx="2291444" cy="470004"/>
          </a:xfrm>
          <a:prstGeom prst="rect">
            <a:avLst/>
          </a:prstGeom>
        </p:spPr>
        <p:txBody>
          <a:bodyPr vert="horz" wrap="none" lIns="91440" tIns="45720" rIns="91440" bIns="45720" rtlCol="0">
            <a:normAutofit/>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kumimoji="0" lang="en-US" sz="1800" b="0" i="0" u="none" strike="noStrike" kern="1200" cap="none" spc="0" normalizeH="0" baseline="0" noProof="0" dirty="0" smtClean="0">
                <a:ln>
                  <a:noFill/>
                </a:ln>
                <a:solidFill>
                  <a:schemeClr val="bg1"/>
                </a:solidFill>
                <a:effectLst/>
                <a:uLnTx/>
                <a:uFillTx/>
                <a:latin typeface="+mn-lt"/>
                <a:ea typeface="+mn-ea"/>
                <a:cs typeface="+mn-cs"/>
              </a:rPr>
              <a:t>High Availability</a:t>
            </a:r>
          </a:p>
        </p:txBody>
      </p:sp>
    </p:spTree>
    <p:extLst>
      <p:ext uri="{BB962C8B-B14F-4D97-AF65-F5344CB8AC3E}">
        <p14:creationId xmlns:p14="http://schemas.microsoft.com/office/powerpoint/2010/main" val="8674377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HDFS High Level Architecture</a:t>
            </a:r>
            <a:endParaRPr lang="en-US" dirty="0"/>
          </a:p>
        </p:txBody>
      </p:sp>
      <p:sp>
        <p:nvSpPr>
          <p:cNvPr id="6" name="Text Placeholder 5"/>
          <p:cNvSpPr>
            <a:spLocks noGrp="1"/>
          </p:cNvSpPr>
          <p:nvPr>
            <p:ph type="body" sz="quarter" idx="11"/>
          </p:nvPr>
        </p:nvSpPr>
        <p:spPr/>
        <p:txBody>
          <a:bodyPr/>
          <a:lstStyle/>
          <a:p>
            <a:r>
              <a:rPr lang="en-US" dirty="0" smtClean="0"/>
              <a:t>Fault Tolerance</a:t>
            </a:r>
          </a:p>
          <a:p>
            <a:pPr lvl="1"/>
            <a:r>
              <a:rPr lang="en-US" dirty="0" smtClean="0"/>
              <a:t>End-to-end checksum verification of data on write and read</a:t>
            </a:r>
          </a:p>
          <a:p>
            <a:pPr lvl="1"/>
            <a:r>
              <a:rPr lang="en-US" dirty="0" smtClean="0"/>
              <a:t>Background checksum verification of all stored replicas to detect bit rot</a:t>
            </a:r>
          </a:p>
          <a:p>
            <a:pPr lvl="1"/>
            <a:r>
              <a:rPr lang="en-US" dirty="0" smtClean="0"/>
              <a:t>Corrupt replicas are declared invalid, and a new replica is created by copying another known good replica</a:t>
            </a:r>
            <a:endParaRPr lang="en-US" dirty="0"/>
          </a:p>
          <a:p>
            <a:r>
              <a:rPr lang="en-US" dirty="0" err="1" smtClean="0"/>
              <a:t>Misreplication</a:t>
            </a:r>
            <a:endParaRPr lang="en-US" dirty="0" smtClean="0"/>
          </a:p>
          <a:p>
            <a:pPr lvl="1"/>
            <a:r>
              <a:rPr lang="en-US" dirty="0" smtClean="0"/>
              <a:t>Blocks may be under-replicated after failure of a </a:t>
            </a:r>
            <a:r>
              <a:rPr lang="en-US" dirty="0" err="1" smtClean="0"/>
              <a:t>DataNode</a:t>
            </a:r>
            <a:endParaRPr lang="en-US" dirty="0" smtClean="0"/>
          </a:p>
          <a:p>
            <a:pPr lvl="1"/>
            <a:r>
              <a:rPr lang="en-US" dirty="0" smtClean="0"/>
              <a:t>Blocks may be over-replicated after restoring a failed </a:t>
            </a:r>
            <a:r>
              <a:rPr lang="en-US" dirty="0" err="1" smtClean="0"/>
              <a:t>DataNode</a:t>
            </a:r>
            <a:r>
              <a:rPr lang="en-US" dirty="0" smtClean="0"/>
              <a:t> into service</a:t>
            </a:r>
          </a:p>
          <a:p>
            <a:pPr lvl="1"/>
            <a:r>
              <a:rPr lang="en-US" dirty="0" err="1" smtClean="0"/>
              <a:t>Misreplicated</a:t>
            </a:r>
            <a:r>
              <a:rPr lang="en-US" dirty="0" smtClean="0"/>
              <a:t> blocks are detected automatically</a:t>
            </a:r>
          </a:p>
          <a:p>
            <a:pPr lvl="1"/>
            <a:r>
              <a:rPr lang="en-US" dirty="0" err="1" smtClean="0"/>
              <a:t>Misreplication</a:t>
            </a:r>
            <a:r>
              <a:rPr lang="en-US" dirty="0" smtClean="0"/>
              <a:t> is corrected by copying another known good replica or deleting superfluous replicas</a:t>
            </a:r>
          </a:p>
          <a:p>
            <a:r>
              <a:rPr lang="en-US" dirty="0" smtClean="0"/>
              <a:t>Balance</a:t>
            </a:r>
          </a:p>
          <a:p>
            <a:pPr lvl="1"/>
            <a:r>
              <a:rPr lang="en-US" dirty="0" smtClean="0"/>
              <a:t>Over time, a cluster may develop hot spots: </a:t>
            </a:r>
            <a:r>
              <a:rPr lang="en-US" dirty="0" err="1" smtClean="0"/>
              <a:t>DataNodes</a:t>
            </a:r>
            <a:r>
              <a:rPr lang="en-US" dirty="0" smtClean="0"/>
              <a:t> storing a much greater proportion of blocks</a:t>
            </a:r>
          </a:p>
          <a:p>
            <a:pPr lvl="1"/>
            <a:r>
              <a:rPr lang="en-US" dirty="0" smtClean="0"/>
              <a:t>Hotspots cause sub-optimal utilization of storage</a:t>
            </a:r>
          </a:p>
          <a:p>
            <a:pPr lvl="1"/>
            <a:r>
              <a:rPr lang="en-US" dirty="0" smtClean="0"/>
              <a:t>Can reduce overall job throughput due to high contention on the same disks</a:t>
            </a:r>
          </a:p>
          <a:p>
            <a:pPr lvl="1"/>
            <a:r>
              <a:rPr lang="en-US" dirty="0" smtClean="0"/>
              <a:t>HDFS favors placement of new replicas on under-utilized volumes</a:t>
            </a:r>
          </a:p>
          <a:p>
            <a:pPr lvl="1"/>
            <a:r>
              <a:rPr lang="en-US" dirty="0" smtClean="0"/>
              <a:t>A balancer tool can be run to restore balance across a cluster by moving replicas of old files</a:t>
            </a:r>
          </a:p>
        </p:txBody>
      </p:sp>
      <p:sp>
        <p:nvSpPr>
          <p:cNvPr id="3" name="Slide Number Placeholder 2"/>
          <p:cNvSpPr>
            <a:spLocks noGrp="1"/>
          </p:cNvSpPr>
          <p:nvPr>
            <p:ph type="sldNum" sz="quarter" idx="12"/>
          </p:nvPr>
        </p:nvSpPr>
        <p:spPr/>
        <p:txBody>
          <a:bodyPr/>
          <a:lstStyle/>
          <a:p>
            <a:pPr>
              <a:defRPr/>
            </a:pPr>
            <a:r>
              <a:rPr lang="en-US" smtClean="0"/>
              <a:t>Page </a:t>
            </a:r>
            <a:fld id="{BE3614C6-9B97-DA43-9EC2-F206459474B6}" type="slidenum">
              <a:rPr lang="en-US" smtClean="0"/>
              <a:pPr>
                <a:defRPr/>
              </a:pPr>
              <a:t>12</a:t>
            </a:fld>
            <a:endParaRPr lang="en-US" dirty="0"/>
          </a:p>
        </p:txBody>
      </p:sp>
      <p:sp>
        <p:nvSpPr>
          <p:cNvPr id="4" name="Footer Placeholder 3"/>
          <p:cNvSpPr>
            <a:spLocks noGrp="1"/>
          </p:cNvSpPr>
          <p:nvPr>
            <p:ph type="ftr" sz="quarter" idx="13"/>
          </p:nvPr>
        </p:nvSpPr>
        <p:spPr/>
        <p:txBody>
          <a:bodyPr/>
          <a:lstStyle/>
          <a:p>
            <a:pPr>
              <a:defRPr/>
            </a:pPr>
            <a:r>
              <a:rPr lang="en-US" smtClean="0"/>
              <a:t>Architecting the Future of Big Data</a:t>
            </a:r>
            <a:endParaRPr lang="en-US" dirty="0" smtClean="0"/>
          </a:p>
        </p:txBody>
      </p:sp>
    </p:spTree>
    <p:extLst>
      <p:ext uri="{BB962C8B-B14F-4D97-AF65-F5344CB8AC3E}">
        <p14:creationId xmlns:p14="http://schemas.microsoft.com/office/powerpoint/2010/main" val="40760011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HDFS Recent Features</a:t>
            </a:r>
            <a:endParaRPr lang="en-US" dirty="0"/>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3561196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HDFS Snapshots</a:t>
            </a:r>
            <a:endParaRPr lang="en-US" dirty="0"/>
          </a:p>
        </p:txBody>
      </p:sp>
      <p:sp>
        <p:nvSpPr>
          <p:cNvPr id="3" name="Text Placeholder 2"/>
          <p:cNvSpPr>
            <a:spLocks noGrp="1"/>
          </p:cNvSpPr>
          <p:nvPr>
            <p:ph type="body" sz="quarter" idx="11"/>
          </p:nvPr>
        </p:nvSpPr>
        <p:spPr/>
        <p:txBody>
          <a:bodyPr/>
          <a:lstStyle/>
          <a:p>
            <a:r>
              <a:rPr lang="en-US" dirty="0" smtClean="0"/>
              <a:t>HDFS Snapshots</a:t>
            </a:r>
          </a:p>
          <a:p>
            <a:pPr lvl="1"/>
            <a:r>
              <a:rPr lang="en-US" dirty="0" smtClean="0"/>
              <a:t>A snapshot is a read-only point-in-time image of part of the file system</a:t>
            </a:r>
          </a:p>
          <a:p>
            <a:pPr lvl="1"/>
            <a:r>
              <a:rPr lang="en-US" dirty="0" smtClean="0"/>
              <a:t>Performance: snapshot creation is instantaneous, regardless of data size or </a:t>
            </a:r>
            <a:r>
              <a:rPr lang="en-US" dirty="0" err="1" smtClean="0"/>
              <a:t>subtree</a:t>
            </a:r>
            <a:r>
              <a:rPr lang="en-US" dirty="0" smtClean="0"/>
              <a:t> depth</a:t>
            </a:r>
          </a:p>
          <a:p>
            <a:pPr lvl="1"/>
            <a:r>
              <a:rPr lang="en-US" dirty="0" smtClean="0"/>
              <a:t>Reliability: snapshot creation is atomic</a:t>
            </a:r>
          </a:p>
          <a:p>
            <a:pPr lvl="1"/>
            <a:r>
              <a:rPr lang="en-US" dirty="0" smtClean="0"/>
              <a:t>Scalability: snapshots do not create extra copies of data blocks</a:t>
            </a:r>
          </a:p>
          <a:p>
            <a:pPr lvl="1"/>
            <a:r>
              <a:rPr lang="en-US" dirty="0" smtClean="0"/>
              <a:t>Useful for protecting against accidental deletion of data</a:t>
            </a:r>
          </a:p>
          <a:p>
            <a:endParaRPr lang="en-US" dirty="0" smtClean="0"/>
          </a:p>
          <a:p>
            <a:r>
              <a:rPr lang="en-US" dirty="0" smtClean="0"/>
              <a:t>Example: Daily Feeds</a:t>
            </a:r>
            <a:br>
              <a:rPr lang="en-US" dirty="0" smtClean="0"/>
            </a:br>
            <a:r>
              <a:rPr lang="en-US" sz="1600" b="0" dirty="0" err="1" smtClean="0">
                <a:latin typeface="Courier New"/>
                <a:cs typeface="Courier New"/>
              </a:rPr>
              <a:t>hdfs</a:t>
            </a:r>
            <a:r>
              <a:rPr lang="en-US" sz="1600" b="0" dirty="0" smtClean="0">
                <a:latin typeface="Courier New"/>
                <a:cs typeface="Courier New"/>
              </a:rPr>
              <a:t> </a:t>
            </a:r>
            <a:r>
              <a:rPr lang="en-US" sz="1600" b="0" dirty="0" err="1">
                <a:latin typeface="Courier New"/>
                <a:cs typeface="Courier New"/>
              </a:rPr>
              <a:t>dfs</a:t>
            </a:r>
            <a:r>
              <a:rPr lang="en-US" sz="1600" b="0" dirty="0">
                <a:latin typeface="Courier New"/>
                <a:cs typeface="Courier New"/>
              </a:rPr>
              <a:t> -</a:t>
            </a:r>
            <a:r>
              <a:rPr lang="en-US" sz="1600" b="0" dirty="0" err="1">
                <a:latin typeface="Courier New"/>
                <a:cs typeface="Courier New"/>
              </a:rPr>
              <a:t>ls</a:t>
            </a:r>
            <a:r>
              <a:rPr lang="en-US" sz="1600" b="0" dirty="0">
                <a:latin typeface="Courier New"/>
                <a:cs typeface="Courier New"/>
              </a:rPr>
              <a:t> /daily-</a:t>
            </a:r>
            <a:r>
              <a:rPr lang="en-US" sz="1600" b="0" dirty="0" smtClean="0">
                <a:latin typeface="Courier New"/>
                <a:cs typeface="Courier New"/>
              </a:rPr>
              <a:t>feeds</a:t>
            </a:r>
            <a:br>
              <a:rPr lang="en-US" sz="1600" b="0" dirty="0" smtClean="0">
                <a:latin typeface="Courier New"/>
                <a:cs typeface="Courier New"/>
              </a:rPr>
            </a:br>
            <a:r>
              <a:rPr lang="en-US" sz="1600" b="0" dirty="0" smtClean="0">
                <a:latin typeface="Courier New"/>
                <a:cs typeface="Courier New"/>
              </a:rPr>
              <a:t>Found </a:t>
            </a:r>
            <a:r>
              <a:rPr lang="en-US" sz="1600" b="0" dirty="0">
                <a:latin typeface="Courier New"/>
                <a:cs typeface="Courier New"/>
              </a:rPr>
              <a:t>5 </a:t>
            </a:r>
            <a:r>
              <a:rPr lang="en-US" sz="1600" b="0" dirty="0" smtClean="0">
                <a:latin typeface="Courier New"/>
                <a:cs typeface="Courier New"/>
              </a:rPr>
              <a:t>items</a:t>
            </a:r>
            <a:br>
              <a:rPr lang="en-US" sz="1600" b="0" dirty="0" smtClean="0">
                <a:latin typeface="Courier New"/>
                <a:cs typeface="Courier New"/>
              </a:rPr>
            </a:br>
            <a:r>
              <a:rPr lang="en-US" sz="1600" b="0" dirty="0" err="1" smtClean="0">
                <a:latin typeface="Courier New"/>
                <a:cs typeface="Courier New"/>
              </a:rPr>
              <a:t>drwxr</a:t>
            </a:r>
            <a:r>
              <a:rPr lang="en-US" sz="1600" b="0" dirty="0">
                <a:latin typeface="Courier New"/>
                <a:cs typeface="Courier New"/>
              </a:rPr>
              <a:t>-</a:t>
            </a:r>
            <a:r>
              <a:rPr lang="en-US" sz="1600" b="0" dirty="0" err="1">
                <a:latin typeface="Courier New"/>
                <a:cs typeface="Courier New"/>
              </a:rPr>
              <a:t>xr</a:t>
            </a:r>
            <a:r>
              <a:rPr lang="en-US" sz="1600" b="0" dirty="0">
                <a:latin typeface="Courier New"/>
                <a:cs typeface="Courier New"/>
              </a:rPr>
              <a:t>-x   - </a:t>
            </a:r>
            <a:r>
              <a:rPr lang="en-US" sz="1600" b="0" dirty="0" err="1">
                <a:latin typeface="Courier New"/>
                <a:cs typeface="Courier New"/>
              </a:rPr>
              <a:t>chris</a:t>
            </a:r>
            <a:r>
              <a:rPr lang="en-US" sz="1600" b="0" dirty="0">
                <a:latin typeface="Courier New"/>
                <a:cs typeface="Courier New"/>
              </a:rPr>
              <a:t> </a:t>
            </a:r>
            <a:r>
              <a:rPr lang="en-US" sz="1600" b="0" dirty="0" err="1">
                <a:latin typeface="Courier New"/>
                <a:cs typeface="Courier New"/>
              </a:rPr>
              <a:t>supergroup</a:t>
            </a:r>
            <a:r>
              <a:rPr lang="en-US" sz="1600" b="0" dirty="0">
                <a:latin typeface="Courier New"/>
                <a:cs typeface="Courier New"/>
              </a:rPr>
              <a:t>          0 2014-10-13 14:36 /daily-feeds/2014-10-</a:t>
            </a:r>
            <a:r>
              <a:rPr lang="en-US" sz="1600" b="0" dirty="0" smtClean="0">
                <a:latin typeface="Courier New"/>
                <a:cs typeface="Courier New"/>
              </a:rPr>
              <a:t>13</a:t>
            </a:r>
            <a:br>
              <a:rPr lang="en-US" sz="1600" b="0" dirty="0" smtClean="0">
                <a:latin typeface="Courier New"/>
                <a:cs typeface="Courier New"/>
              </a:rPr>
            </a:br>
            <a:r>
              <a:rPr lang="en-US" sz="1600" b="0" dirty="0" err="1" smtClean="0">
                <a:latin typeface="Courier New"/>
                <a:cs typeface="Courier New"/>
              </a:rPr>
              <a:t>drwxr</a:t>
            </a:r>
            <a:r>
              <a:rPr lang="en-US" sz="1600" b="0" dirty="0">
                <a:latin typeface="Courier New"/>
                <a:cs typeface="Courier New"/>
              </a:rPr>
              <a:t>-</a:t>
            </a:r>
            <a:r>
              <a:rPr lang="en-US" sz="1600" b="0" dirty="0" err="1">
                <a:latin typeface="Courier New"/>
                <a:cs typeface="Courier New"/>
              </a:rPr>
              <a:t>xr</a:t>
            </a:r>
            <a:r>
              <a:rPr lang="en-US" sz="1600" b="0" dirty="0">
                <a:latin typeface="Courier New"/>
                <a:cs typeface="Courier New"/>
              </a:rPr>
              <a:t>-x   - </a:t>
            </a:r>
            <a:r>
              <a:rPr lang="en-US" sz="1600" b="0" dirty="0" err="1">
                <a:latin typeface="Courier New"/>
                <a:cs typeface="Courier New"/>
              </a:rPr>
              <a:t>chris</a:t>
            </a:r>
            <a:r>
              <a:rPr lang="en-US" sz="1600" b="0" dirty="0">
                <a:latin typeface="Courier New"/>
                <a:cs typeface="Courier New"/>
              </a:rPr>
              <a:t> </a:t>
            </a:r>
            <a:r>
              <a:rPr lang="en-US" sz="1600" b="0" dirty="0" err="1">
                <a:latin typeface="Courier New"/>
                <a:cs typeface="Courier New"/>
              </a:rPr>
              <a:t>supergroup</a:t>
            </a:r>
            <a:r>
              <a:rPr lang="en-US" sz="1600" b="0" dirty="0">
                <a:latin typeface="Courier New"/>
                <a:cs typeface="Courier New"/>
              </a:rPr>
              <a:t>          0 2014-10-13 14:36 /daily-feeds/2014-10-</a:t>
            </a:r>
            <a:r>
              <a:rPr lang="en-US" sz="1600" b="0" dirty="0" smtClean="0">
                <a:latin typeface="Courier New"/>
                <a:cs typeface="Courier New"/>
              </a:rPr>
              <a:t>14</a:t>
            </a:r>
            <a:br>
              <a:rPr lang="en-US" sz="1600" b="0" dirty="0" smtClean="0">
                <a:latin typeface="Courier New"/>
                <a:cs typeface="Courier New"/>
              </a:rPr>
            </a:br>
            <a:r>
              <a:rPr lang="en-US" sz="1600" b="0" dirty="0" err="1" smtClean="0">
                <a:latin typeface="Courier New"/>
                <a:cs typeface="Courier New"/>
              </a:rPr>
              <a:t>drwxr</a:t>
            </a:r>
            <a:r>
              <a:rPr lang="en-US" sz="1600" b="0" dirty="0">
                <a:latin typeface="Courier New"/>
                <a:cs typeface="Courier New"/>
              </a:rPr>
              <a:t>-</a:t>
            </a:r>
            <a:r>
              <a:rPr lang="en-US" sz="1600" b="0" dirty="0" err="1">
                <a:latin typeface="Courier New"/>
                <a:cs typeface="Courier New"/>
              </a:rPr>
              <a:t>xr</a:t>
            </a:r>
            <a:r>
              <a:rPr lang="en-US" sz="1600" b="0" dirty="0">
                <a:latin typeface="Courier New"/>
                <a:cs typeface="Courier New"/>
              </a:rPr>
              <a:t>-x   - </a:t>
            </a:r>
            <a:r>
              <a:rPr lang="en-US" sz="1600" b="0" dirty="0" err="1">
                <a:latin typeface="Courier New"/>
                <a:cs typeface="Courier New"/>
              </a:rPr>
              <a:t>chris</a:t>
            </a:r>
            <a:r>
              <a:rPr lang="en-US" sz="1600" b="0" dirty="0">
                <a:latin typeface="Courier New"/>
                <a:cs typeface="Courier New"/>
              </a:rPr>
              <a:t> </a:t>
            </a:r>
            <a:r>
              <a:rPr lang="en-US" sz="1600" b="0" dirty="0" err="1">
                <a:latin typeface="Courier New"/>
                <a:cs typeface="Courier New"/>
              </a:rPr>
              <a:t>supergroup</a:t>
            </a:r>
            <a:r>
              <a:rPr lang="en-US" sz="1600" b="0" dirty="0">
                <a:latin typeface="Courier New"/>
                <a:cs typeface="Courier New"/>
              </a:rPr>
              <a:t>          0 2014-10-13 14:37 /daily-feeds/2014-10-</a:t>
            </a:r>
            <a:r>
              <a:rPr lang="en-US" sz="1600" b="0" dirty="0" smtClean="0">
                <a:latin typeface="Courier New"/>
                <a:cs typeface="Courier New"/>
              </a:rPr>
              <a:t>15</a:t>
            </a:r>
            <a:br>
              <a:rPr lang="en-US" sz="1600" b="0" dirty="0" smtClean="0">
                <a:latin typeface="Courier New"/>
                <a:cs typeface="Courier New"/>
              </a:rPr>
            </a:br>
            <a:r>
              <a:rPr lang="en-US" sz="1600" b="0" dirty="0" err="1" smtClean="0">
                <a:latin typeface="Courier New"/>
                <a:cs typeface="Courier New"/>
              </a:rPr>
              <a:t>drwxr</a:t>
            </a:r>
            <a:r>
              <a:rPr lang="en-US" sz="1600" b="0" dirty="0">
                <a:latin typeface="Courier New"/>
                <a:cs typeface="Courier New"/>
              </a:rPr>
              <a:t>-</a:t>
            </a:r>
            <a:r>
              <a:rPr lang="en-US" sz="1600" b="0" dirty="0" err="1">
                <a:latin typeface="Courier New"/>
                <a:cs typeface="Courier New"/>
              </a:rPr>
              <a:t>xr</a:t>
            </a:r>
            <a:r>
              <a:rPr lang="en-US" sz="1600" b="0" dirty="0">
                <a:latin typeface="Courier New"/>
                <a:cs typeface="Courier New"/>
              </a:rPr>
              <a:t>-x   - </a:t>
            </a:r>
            <a:r>
              <a:rPr lang="en-US" sz="1600" b="0" dirty="0" err="1">
                <a:latin typeface="Courier New"/>
                <a:cs typeface="Courier New"/>
              </a:rPr>
              <a:t>chris</a:t>
            </a:r>
            <a:r>
              <a:rPr lang="en-US" sz="1600" b="0" dirty="0">
                <a:latin typeface="Courier New"/>
                <a:cs typeface="Courier New"/>
              </a:rPr>
              <a:t> </a:t>
            </a:r>
            <a:r>
              <a:rPr lang="en-US" sz="1600" b="0" dirty="0" err="1">
                <a:latin typeface="Courier New"/>
                <a:cs typeface="Courier New"/>
              </a:rPr>
              <a:t>supergroup</a:t>
            </a:r>
            <a:r>
              <a:rPr lang="en-US" sz="1600" b="0" dirty="0">
                <a:latin typeface="Courier New"/>
                <a:cs typeface="Courier New"/>
              </a:rPr>
              <a:t>          0 2014-10-13 14:37 /daily-feeds/2014-10-</a:t>
            </a:r>
            <a:r>
              <a:rPr lang="en-US" sz="1600" b="0" dirty="0" smtClean="0">
                <a:latin typeface="Courier New"/>
                <a:cs typeface="Courier New"/>
              </a:rPr>
              <a:t>16</a:t>
            </a:r>
            <a:br>
              <a:rPr lang="en-US" sz="1600" b="0" dirty="0" smtClean="0">
                <a:latin typeface="Courier New"/>
                <a:cs typeface="Courier New"/>
              </a:rPr>
            </a:br>
            <a:r>
              <a:rPr lang="en-US" sz="1600" b="0" dirty="0" err="1" smtClean="0">
                <a:latin typeface="Courier New"/>
                <a:cs typeface="Courier New"/>
              </a:rPr>
              <a:t>drwxr</a:t>
            </a:r>
            <a:r>
              <a:rPr lang="en-US" sz="1600" b="0" dirty="0">
                <a:latin typeface="Courier New"/>
                <a:cs typeface="Courier New"/>
              </a:rPr>
              <a:t>-</a:t>
            </a:r>
            <a:r>
              <a:rPr lang="en-US" sz="1600" b="0" dirty="0" err="1">
                <a:latin typeface="Courier New"/>
                <a:cs typeface="Courier New"/>
              </a:rPr>
              <a:t>xr</a:t>
            </a:r>
            <a:r>
              <a:rPr lang="en-US" sz="1600" b="0" dirty="0">
                <a:latin typeface="Courier New"/>
                <a:cs typeface="Courier New"/>
              </a:rPr>
              <a:t>-x   - </a:t>
            </a:r>
            <a:r>
              <a:rPr lang="en-US" sz="1600" b="0" dirty="0" err="1">
                <a:latin typeface="Courier New"/>
                <a:cs typeface="Courier New"/>
              </a:rPr>
              <a:t>chris</a:t>
            </a:r>
            <a:r>
              <a:rPr lang="en-US" sz="1600" b="0" dirty="0">
                <a:latin typeface="Courier New"/>
                <a:cs typeface="Courier New"/>
              </a:rPr>
              <a:t> </a:t>
            </a:r>
            <a:r>
              <a:rPr lang="en-US" sz="1600" b="0" dirty="0" err="1">
                <a:latin typeface="Courier New"/>
                <a:cs typeface="Courier New"/>
              </a:rPr>
              <a:t>supergroup</a:t>
            </a:r>
            <a:r>
              <a:rPr lang="en-US" sz="1600" b="0" dirty="0">
                <a:latin typeface="Courier New"/>
                <a:cs typeface="Courier New"/>
              </a:rPr>
              <a:t>          0 2014-10-13 14:37 /daily-feeds/2014-10-17</a:t>
            </a:r>
          </a:p>
          <a:p>
            <a:pPr lvl="1"/>
            <a:endParaRPr lang="en-US" dirty="0"/>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14</a:t>
            </a:fld>
            <a:endParaRPr lang="en-US" dirty="0"/>
          </a:p>
        </p:txBody>
      </p:sp>
      <p:sp>
        <p:nvSpPr>
          <p:cNvPr id="5" name="Footer Placeholder 4"/>
          <p:cNvSpPr>
            <a:spLocks noGrp="1"/>
          </p:cNvSpPr>
          <p:nvPr>
            <p:ph type="ftr" sz="quarter" idx="13"/>
          </p:nvPr>
        </p:nvSpPr>
        <p:spPr/>
        <p:txBody>
          <a:bodyPr/>
          <a:lstStyle/>
          <a:p>
            <a:pPr>
              <a:defRPr/>
            </a:pPr>
            <a:r>
              <a:rPr lang="en-US" smtClean="0"/>
              <a:t>Architecting the Future of Big Data</a:t>
            </a:r>
            <a:endParaRPr lang="en-US" dirty="0"/>
          </a:p>
        </p:txBody>
      </p:sp>
    </p:spTree>
    <p:extLst>
      <p:ext uri="{BB962C8B-B14F-4D97-AF65-F5344CB8AC3E}">
        <p14:creationId xmlns:p14="http://schemas.microsoft.com/office/powerpoint/2010/main" val="1720748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HDFS Snapshots</a:t>
            </a:r>
            <a:endParaRPr lang="en-US" dirty="0"/>
          </a:p>
        </p:txBody>
      </p:sp>
      <p:sp>
        <p:nvSpPr>
          <p:cNvPr id="3" name="Text Placeholder 2"/>
          <p:cNvSpPr>
            <a:spLocks noGrp="1"/>
          </p:cNvSpPr>
          <p:nvPr>
            <p:ph type="body" sz="quarter" idx="11"/>
          </p:nvPr>
        </p:nvSpPr>
        <p:spPr/>
        <p:txBody>
          <a:bodyPr/>
          <a:lstStyle/>
          <a:p>
            <a:r>
              <a:rPr lang="en-US" dirty="0" smtClean="0"/>
              <a:t>Create a snapshot after each daily load</a:t>
            </a:r>
            <a:br>
              <a:rPr lang="en-US" dirty="0" smtClean="0"/>
            </a:br>
            <a:r>
              <a:rPr lang="en-US" sz="1600" b="0" dirty="0" err="1">
                <a:latin typeface="Courier New"/>
                <a:cs typeface="Courier New"/>
              </a:rPr>
              <a:t>hdfs</a:t>
            </a:r>
            <a:r>
              <a:rPr lang="en-US" sz="1600" b="0" dirty="0">
                <a:latin typeface="Courier New"/>
                <a:cs typeface="Courier New"/>
              </a:rPr>
              <a:t> </a:t>
            </a:r>
            <a:r>
              <a:rPr lang="en-US" sz="1600" b="0" dirty="0" err="1">
                <a:latin typeface="Courier New"/>
                <a:cs typeface="Courier New"/>
              </a:rPr>
              <a:t>dfsadmin</a:t>
            </a:r>
            <a:r>
              <a:rPr lang="en-US" sz="1600" b="0" dirty="0">
                <a:latin typeface="Courier New"/>
                <a:cs typeface="Courier New"/>
              </a:rPr>
              <a:t> -</a:t>
            </a:r>
            <a:r>
              <a:rPr lang="en-US" sz="1600" b="0" dirty="0" err="1">
                <a:latin typeface="Courier New"/>
                <a:cs typeface="Courier New"/>
              </a:rPr>
              <a:t>allowSnapshot</a:t>
            </a:r>
            <a:r>
              <a:rPr lang="en-US" sz="1600" b="0" dirty="0">
                <a:latin typeface="Courier New"/>
                <a:cs typeface="Courier New"/>
              </a:rPr>
              <a:t> /daily-</a:t>
            </a:r>
            <a:r>
              <a:rPr lang="en-US" sz="1600" b="0" dirty="0" smtClean="0">
                <a:latin typeface="Courier New"/>
                <a:cs typeface="Courier New"/>
              </a:rPr>
              <a:t>feeds</a:t>
            </a:r>
            <a:br>
              <a:rPr lang="en-US" sz="1600" b="0" dirty="0" smtClean="0">
                <a:latin typeface="Courier New"/>
                <a:cs typeface="Courier New"/>
              </a:rPr>
            </a:br>
            <a:r>
              <a:rPr lang="en-US" sz="1600" b="0" dirty="0" smtClean="0">
                <a:latin typeface="Courier New"/>
                <a:cs typeface="Courier New"/>
              </a:rPr>
              <a:t>Allowing </a:t>
            </a:r>
            <a:r>
              <a:rPr lang="en-US" sz="1600" b="0" dirty="0" err="1">
                <a:latin typeface="Courier New"/>
                <a:cs typeface="Courier New"/>
              </a:rPr>
              <a:t>snaphot</a:t>
            </a:r>
            <a:r>
              <a:rPr lang="en-US" sz="1600" b="0" dirty="0">
                <a:latin typeface="Courier New"/>
                <a:cs typeface="Courier New"/>
              </a:rPr>
              <a:t> on /daily-feeds </a:t>
            </a:r>
            <a:r>
              <a:rPr lang="en-US" sz="1600" b="0" dirty="0" smtClean="0">
                <a:latin typeface="Courier New"/>
                <a:cs typeface="Courier New"/>
              </a:rPr>
              <a:t>succeeded</a:t>
            </a:r>
            <a:br>
              <a:rPr lang="en-US" sz="1600" b="0" dirty="0" smtClean="0">
                <a:latin typeface="Courier New"/>
                <a:cs typeface="Courier New"/>
              </a:rPr>
            </a:br>
            <a:r>
              <a:rPr lang="en-US" sz="1600" b="0" dirty="0" smtClean="0">
                <a:latin typeface="Courier New"/>
                <a:cs typeface="Courier New"/>
              </a:rPr>
              <a:t/>
            </a:r>
            <a:br>
              <a:rPr lang="en-US" sz="1600" b="0" dirty="0" smtClean="0">
                <a:latin typeface="Courier New"/>
                <a:cs typeface="Courier New"/>
              </a:rPr>
            </a:br>
            <a:r>
              <a:rPr lang="en-US" sz="1600" b="0" dirty="0" err="1" smtClean="0">
                <a:latin typeface="Courier New"/>
                <a:cs typeface="Courier New"/>
              </a:rPr>
              <a:t>hdfs</a:t>
            </a:r>
            <a:r>
              <a:rPr lang="en-US" sz="1600" b="0" dirty="0" smtClean="0">
                <a:latin typeface="Courier New"/>
                <a:cs typeface="Courier New"/>
              </a:rPr>
              <a:t> </a:t>
            </a:r>
            <a:r>
              <a:rPr lang="en-US" sz="1600" b="0" dirty="0" err="1">
                <a:latin typeface="Courier New"/>
                <a:cs typeface="Courier New"/>
              </a:rPr>
              <a:t>dfs</a:t>
            </a:r>
            <a:r>
              <a:rPr lang="en-US" sz="1600" b="0" dirty="0">
                <a:latin typeface="Courier New"/>
                <a:cs typeface="Courier New"/>
              </a:rPr>
              <a:t> -</a:t>
            </a:r>
            <a:r>
              <a:rPr lang="en-US" sz="1600" b="0" dirty="0" err="1">
                <a:latin typeface="Courier New"/>
                <a:cs typeface="Courier New"/>
              </a:rPr>
              <a:t>createSnapshot</a:t>
            </a:r>
            <a:r>
              <a:rPr lang="en-US" sz="1600" b="0" dirty="0">
                <a:latin typeface="Courier New"/>
                <a:cs typeface="Courier New"/>
              </a:rPr>
              <a:t> /daily-feeds snapshot-to-2014-10-</a:t>
            </a:r>
            <a:r>
              <a:rPr lang="en-US" sz="1600" b="0" dirty="0" smtClean="0">
                <a:latin typeface="Courier New"/>
                <a:cs typeface="Courier New"/>
              </a:rPr>
              <a:t>17</a:t>
            </a:r>
            <a:br>
              <a:rPr lang="en-US" sz="1600" b="0" dirty="0" smtClean="0">
                <a:latin typeface="Courier New"/>
                <a:cs typeface="Courier New"/>
              </a:rPr>
            </a:br>
            <a:r>
              <a:rPr lang="en-US" sz="1600" b="0" dirty="0" smtClean="0">
                <a:latin typeface="Courier New"/>
                <a:cs typeface="Courier New"/>
              </a:rPr>
              <a:t>Created </a:t>
            </a:r>
            <a:r>
              <a:rPr lang="en-US" sz="1600" b="0" dirty="0">
                <a:latin typeface="Courier New"/>
                <a:cs typeface="Courier New"/>
              </a:rPr>
              <a:t>snapshot /daily-feeds/.snapshot/snapshot-to-2014-10-17</a:t>
            </a:r>
            <a:endParaRPr lang="en-US" sz="1600" b="0" dirty="0" smtClean="0">
              <a:latin typeface="Courier New"/>
              <a:cs typeface="Courier New"/>
            </a:endParaRPr>
          </a:p>
          <a:p>
            <a:endParaRPr lang="en-US" dirty="0" smtClean="0"/>
          </a:p>
          <a:p>
            <a:r>
              <a:rPr lang="en-US" dirty="0" smtClean="0"/>
              <a:t>User accidentally deletes data for 2014-10-16</a:t>
            </a:r>
            <a:br>
              <a:rPr lang="en-US" dirty="0" smtClean="0"/>
            </a:br>
            <a:r>
              <a:rPr lang="en-US" sz="1600" b="0" dirty="0" err="1">
                <a:latin typeface="Courier New"/>
                <a:cs typeface="Courier New"/>
              </a:rPr>
              <a:t>hdfs</a:t>
            </a:r>
            <a:r>
              <a:rPr lang="en-US" sz="1600" b="0" dirty="0">
                <a:latin typeface="Courier New"/>
                <a:cs typeface="Courier New"/>
              </a:rPr>
              <a:t> </a:t>
            </a:r>
            <a:r>
              <a:rPr lang="en-US" sz="1600" b="0" dirty="0" err="1">
                <a:latin typeface="Courier New"/>
                <a:cs typeface="Courier New"/>
              </a:rPr>
              <a:t>dfs</a:t>
            </a:r>
            <a:r>
              <a:rPr lang="en-US" sz="1600" b="0" dirty="0">
                <a:latin typeface="Courier New"/>
                <a:cs typeface="Courier New"/>
              </a:rPr>
              <a:t> -</a:t>
            </a:r>
            <a:r>
              <a:rPr lang="en-US" sz="1600" b="0" dirty="0" err="1">
                <a:latin typeface="Courier New"/>
                <a:cs typeface="Courier New"/>
              </a:rPr>
              <a:t>ls</a:t>
            </a:r>
            <a:r>
              <a:rPr lang="en-US" sz="1600" b="0" dirty="0">
                <a:latin typeface="Courier New"/>
                <a:cs typeface="Courier New"/>
              </a:rPr>
              <a:t> /daily-</a:t>
            </a:r>
            <a:r>
              <a:rPr lang="en-US" sz="1600" b="0" dirty="0" smtClean="0">
                <a:latin typeface="Courier New"/>
                <a:cs typeface="Courier New"/>
              </a:rPr>
              <a:t>feeds</a:t>
            </a:r>
            <a:br>
              <a:rPr lang="en-US" sz="1600" b="0" dirty="0" smtClean="0">
                <a:latin typeface="Courier New"/>
                <a:cs typeface="Courier New"/>
              </a:rPr>
            </a:br>
            <a:r>
              <a:rPr lang="en-US" sz="1600" b="0" dirty="0" smtClean="0">
                <a:latin typeface="Courier New"/>
                <a:cs typeface="Courier New"/>
              </a:rPr>
              <a:t>Found </a:t>
            </a:r>
            <a:r>
              <a:rPr lang="en-US" sz="1600" b="0" dirty="0">
                <a:latin typeface="Courier New"/>
                <a:cs typeface="Courier New"/>
              </a:rPr>
              <a:t>4 </a:t>
            </a:r>
            <a:r>
              <a:rPr lang="en-US" sz="1600" b="0" dirty="0" smtClean="0">
                <a:latin typeface="Courier New"/>
                <a:cs typeface="Courier New"/>
              </a:rPr>
              <a:t>items</a:t>
            </a:r>
            <a:br>
              <a:rPr lang="en-US" sz="1600" b="0" dirty="0" smtClean="0">
                <a:latin typeface="Courier New"/>
                <a:cs typeface="Courier New"/>
              </a:rPr>
            </a:br>
            <a:r>
              <a:rPr lang="en-US" sz="1600" b="0" dirty="0" err="1" smtClean="0">
                <a:latin typeface="Courier New"/>
                <a:cs typeface="Courier New"/>
              </a:rPr>
              <a:t>drwxr</a:t>
            </a:r>
            <a:r>
              <a:rPr lang="en-US" sz="1600" b="0" dirty="0">
                <a:latin typeface="Courier New"/>
                <a:cs typeface="Courier New"/>
              </a:rPr>
              <a:t>-</a:t>
            </a:r>
            <a:r>
              <a:rPr lang="en-US" sz="1600" b="0" dirty="0" err="1">
                <a:latin typeface="Courier New"/>
                <a:cs typeface="Courier New"/>
              </a:rPr>
              <a:t>xr</a:t>
            </a:r>
            <a:r>
              <a:rPr lang="en-US" sz="1600" b="0" dirty="0">
                <a:latin typeface="Courier New"/>
                <a:cs typeface="Courier New"/>
              </a:rPr>
              <a:t>-x   - </a:t>
            </a:r>
            <a:r>
              <a:rPr lang="en-US" sz="1600" b="0" dirty="0" err="1">
                <a:latin typeface="Courier New"/>
                <a:cs typeface="Courier New"/>
              </a:rPr>
              <a:t>chris</a:t>
            </a:r>
            <a:r>
              <a:rPr lang="en-US" sz="1600" b="0" dirty="0">
                <a:latin typeface="Courier New"/>
                <a:cs typeface="Courier New"/>
              </a:rPr>
              <a:t> </a:t>
            </a:r>
            <a:r>
              <a:rPr lang="en-US" sz="1600" b="0" dirty="0" err="1">
                <a:latin typeface="Courier New"/>
                <a:cs typeface="Courier New"/>
              </a:rPr>
              <a:t>supergroup</a:t>
            </a:r>
            <a:r>
              <a:rPr lang="en-US" sz="1600" b="0" dirty="0">
                <a:latin typeface="Courier New"/>
                <a:cs typeface="Courier New"/>
              </a:rPr>
              <a:t>          0 2014-10-13 14:36 /daily-feeds/2014-10-</a:t>
            </a:r>
            <a:r>
              <a:rPr lang="en-US" sz="1600" b="0" dirty="0" smtClean="0">
                <a:latin typeface="Courier New"/>
                <a:cs typeface="Courier New"/>
              </a:rPr>
              <a:t>13</a:t>
            </a:r>
            <a:br>
              <a:rPr lang="en-US" sz="1600" b="0" dirty="0" smtClean="0">
                <a:latin typeface="Courier New"/>
                <a:cs typeface="Courier New"/>
              </a:rPr>
            </a:br>
            <a:r>
              <a:rPr lang="en-US" sz="1600" b="0" dirty="0" err="1" smtClean="0">
                <a:latin typeface="Courier New"/>
                <a:cs typeface="Courier New"/>
              </a:rPr>
              <a:t>drwxr</a:t>
            </a:r>
            <a:r>
              <a:rPr lang="en-US" sz="1600" b="0" dirty="0">
                <a:latin typeface="Courier New"/>
                <a:cs typeface="Courier New"/>
              </a:rPr>
              <a:t>-</a:t>
            </a:r>
            <a:r>
              <a:rPr lang="en-US" sz="1600" b="0" dirty="0" err="1">
                <a:latin typeface="Courier New"/>
                <a:cs typeface="Courier New"/>
              </a:rPr>
              <a:t>xr</a:t>
            </a:r>
            <a:r>
              <a:rPr lang="en-US" sz="1600" b="0" dirty="0">
                <a:latin typeface="Courier New"/>
                <a:cs typeface="Courier New"/>
              </a:rPr>
              <a:t>-x   - </a:t>
            </a:r>
            <a:r>
              <a:rPr lang="en-US" sz="1600" b="0" dirty="0" err="1">
                <a:latin typeface="Courier New"/>
                <a:cs typeface="Courier New"/>
              </a:rPr>
              <a:t>chris</a:t>
            </a:r>
            <a:r>
              <a:rPr lang="en-US" sz="1600" b="0" dirty="0">
                <a:latin typeface="Courier New"/>
                <a:cs typeface="Courier New"/>
              </a:rPr>
              <a:t> </a:t>
            </a:r>
            <a:r>
              <a:rPr lang="en-US" sz="1600" b="0" dirty="0" err="1">
                <a:latin typeface="Courier New"/>
                <a:cs typeface="Courier New"/>
              </a:rPr>
              <a:t>supergroup</a:t>
            </a:r>
            <a:r>
              <a:rPr lang="en-US" sz="1600" b="0" dirty="0">
                <a:latin typeface="Courier New"/>
                <a:cs typeface="Courier New"/>
              </a:rPr>
              <a:t>          0 2014-10-13 14:36 /daily-feeds/2014-10-</a:t>
            </a:r>
            <a:r>
              <a:rPr lang="en-US" sz="1600" b="0" dirty="0" smtClean="0">
                <a:latin typeface="Courier New"/>
                <a:cs typeface="Courier New"/>
              </a:rPr>
              <a:t>14</a:t>
            </a:r>
            <a:br>
              <a:rPr lang="en-US" sz="1600" b="0" dirty="0" smtClean="0">
                <a:latin typeface="Courier New"/>
                <a:cs typeface="Courier New"/>
              </a:rPr>
            </a:br>
            <a:r>
              <a:rPr lang="en-US" sz="1600" b="0" dirty="0" err="1" smtClean="0">
                <a:latin typeface="Courier New"/>
                <a:cs typeface="Courier New"/>
              </a:rPr>
              <a:t>drwxr</a:t>
            </a:r>
            <a:r>
              <a:rPr lang="en-US" sz="1600" b="0" dirty="0">
                <a:latin typeface="Courier New"/>
                <a:cs typeface="Courier New"/>
              </a:rPr>
              <a:t>-</a:t>
            </a:r>
            <a:r>
              <a:rPr lang="en-US" sz="1600" b="0" dirty="0" err="1">
                <a:latin typeface="Courier New"/>
                <a:cs typeface="Courier New"/>
              </a:rPr>
              <a:t>xr</a:t>
            </a:r>
            <a:r>
              <a:rPr lang="en-US" sz="1600" b="0" dirty="0">
                <a:latin typeface="Courier New"/>
                <a:cs typeface="Courier New"/>
              </a:rPr>
              <a:t>-x   - </a:t>
            </a:r>
            <a:r>
              <a:rPr lang="en-US" sz="1600" b="0" dirty="0" err="1">
                <a:latin typeface="Courier New"/>
                <a:cs typeface="Courier New"/>
              </a:rPr>
              <a:t>chris</a:t>
            </a:r>
            <a:r>
              <a:rPr lang="en-US" sz="1600" b="0" dirty="0">
                <a:latin typeface="Courier New"/>
                <a:cs typeface="Courier New"/>
              </a:rPr>
              <a:t> </a:t>
            </a:r>
            <a:r>
              <a:rPr lang="en-US" sz="1600" b="0" dirty="0" err="1">
                <a:latin typeface="Courier New"/>
                <a:cs typeface="Courier New"/>
              </a:rPr>
              <a:t>supergroup</a:t>
            </a:r>
            <a:r>
              <a:rPr lang="en-US" sz="1600" b="0" dirty="0">
                <a:latin typeface="Courier New"/>
                <a:cs typeface="Courier New"/>
              </a:rPr>
              <a:t>          0 2014-10-13 14:37 /daily-feeds/2014-10-</a:t>
            </a:r>
            <a:r>
              <a:rPr lang="en-US" sz="1600" b="0" dirty="0" smtClean="0">
                <a:latin typeface="Courier New"/>
                <a:cs typeface="Courier New"/>
              </a:rPr>
              <a:t>15</a:t>
            </a:r>
            <a:br>
              <a:rPr lang="en-US" sz="1600" b="0" dirty="0" smtClean="0">
                <a:latin typeface="Courier New"/>
                <a:cs typeface="Courier New"/>
              </a:rPr>
            </a:br>
            <a:r>
              <a:rPr lang="en-US" sz="1600" b="0" dirty="0" err="1" smtClean="0">
                <a:latin typeface="Courier New"/>
                <a:cs typeface="Courier New"/>
              </a:rPr>
              <a:t>drwxr</a:t>
            </a:r>
            <a:r>
              <a:rPr lang="en-US" sz="1600" b="0" dirty="0">
                <a:latin typeface="Courier New"/>
                <a:cs typeface="Courier New"/>
              </a:rPr>
              <a:t>-</a:t>
            </a:r>
            <a:r>
              <a:rPr lang="en-US" sz="1600" b="0" dirty="0" err="1">
                <a:latin typeface="Courier New"/>
                <a:cs typeface="Courier New"/>
              </a:rPr>
              <a:t>xr</a:t>
            </a:r>
            <a:r>
              <a:rPr lang="en-US" sz="1600" b="0" dirty="0">
                <a:latin typeface="Courier New"/>
                <a:cs typeface="Courier New"/>
              </a:rPr>
              <a:t>-x   - </a:t>
            </a:r>
            <a:r>
              <a:rPr lang="en-US" sz="1600" b="0" dirty="0" err="1">
                <a:latin typeface="Courier New"/>
                <a:cs typeface="Courier New"/>
              </a:rPr>
              <a:t>chris</a:t>
            </a:r>
            <a:r>
              <a:rPr lang="en-US" sz="1600" b="0" dirty="0">
                <a:latin typeface="Courier New"/>
                <a:cs typeface="Courier New"/>
              </a:rPr>
              <a:t> </a:t>
            </a:r>
            <a:r>
              <a:rPr lang="en-US" sz="1600" b="0" dirty="0" err="1">
                <a:latin typeface="Courier New"/>
                <a:cs typeface="Courier New"/>
              </a:rPr>
              <a:t>supergroup</a:t>
            </a:r>
            <a:r>
              <a:rPr lang="en-US" sz="1600" b="0" dirty="0">
                <a:latin typeface="Courier New"/>
                <a:cs typeface="Courier New"/>
              </a:rPr>
              <a:t>          0 2014-10-13 14:37 /daily-feeds/2014-10-</a:t>
            </a:r>
            <a:r>
              <a:rPr lang="en-US" sz="1600" b="0" dirty="0" smtClean="0">
                <a:latin typeface="Courier New"/>
                <a:cs typeface="Courier New"/>
              </a:rPr>
              <a:t>17</a:t>
            </a:r>
          </a:p>
          <a:p>
            <a:pPr marL="0" indent="0">
              <a:buNone/>
            </a:pPr>
            <a:endParaRPr lang="en-US" dirty="0" smtClean="0"/>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15</a:t>
            </a:fld>
            <a:endParaRPr lang="en-US" dirty="0"/>
          </a:p>
        </p:txBody>
      </p:sp>
      <p:sp>
        <p:nvSpPr>
          <p:cNvPr id="5" name="Footer Placeholder 4"/>
          <p:cNvSpPr>
            <a:spLocks noGrp="1"/>
          </p:cNvSpPr>
          <p:nvPr>
            <p:ph type="ftr" sz="quarter" idx="13"/>
          </p:nvPr>
        </p:nvSpPr>
        <p:spPr/>
        <p:txBody>
          <a:bodyPr/>
          <a:lstStyle/>
          <a:p>
            <a:pPr>
              <a:defRPr/>
            </a:pPr>
            <a:r>
              <a:rPr lang="en-US" smtClean="0"/>
              <a:t>Architecting the Future of Big Data</a:t>
            </a:r>
            <a:endParaRPr lang="en-US" dirty="0"/>
          </a:p>
        </p:txBody>
      </p:sp>
    </p:spTree>
    <p:extLst>
      <p:ext uri="{BB962C8B-B14F-4D97-AF65-F5344CB8AC3E}">
        <p14:creationId xmlns:p14="http://schemas.microsoft.com/office/powerpoint/2010/main" val="9454276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HDFS Snapshots</a:t>
            </a:r>
            <a:endParaRPr lang="en-US" dirty="0"/>
          </a:p>
        </p:txBody>
      </p:sp>
      <p:sp>
        <p:nvSpPr>
          <p:cNvPr id="3" name="Text Placeholder 2"/>
          <p:cNvSpPr>
            <a:spLocks noGrp="1"/>
          </p:cNvSpPr>
          <p:nvPr>
            <p:ph type="body" sz="quarter" idx="11"/>
          </p:nvPr>
        </p:nvSpPr>
        <p:spPr/>
        <p:txBody>
          <a:bodyPr/>
          <a:lstStyle/>
          <a:p>
            <a:r>
              <a:rPr lang="en-US" dirty="0" smtClean="0"/>
              <a:t>Snapshots to the rescue: the data is still in the snapshot</a:t>
            </a:r>
            <a:br>
              <a:rPr lang="en-US" dirty="0" smtClean="0"/>
            </a:br>
            <a:r>
              <a:rPr lang="en-US" sz="1600" b="0" dirty="0" err="1">
                <a:latin typeface="Courier New"/>
                <a:cs typeface="Courier New"/>
              </a:rPr>
              <a:t>hdfs</a:t>
            </a:r>
            <a:r>
              <a:rPr lang="en-US" sz="1600" b="0" dirty="0">
                <a:latin typeface="Courier New"/>
                <a:cs typeface="Courier New"/>
              </a:rPr>
              <a:t> </a:t>
            </a:r>
            <a:r>
              <a:rPr lang="en-US" sz="1600" b="0" dirty="0" err="1">
                <a:latin typeface="Courier New"/>
                <a:cs typeface="Courier New"/>
              </a:rPr>
              <a:t>dfs</a:t>
            </a:r>
            <a:r>
              <a:rPr lang="en-US" sz="1600" b="0" dirty="0">
                <a:latin typeface="Courier New"/>
                <a:cs typeface="Courier New"/>
              </a:rPr>
              <a:t> -</a:t>
            </a:r>
            <a:r>
              <a:rPr lang="en-US" sz="1600" b="0" dirty="0" err="1">
                <a:latin typeface="Courier New"/>
                <a:cs typeface="Courier New"/>
              </a:rPr>
              <a:t>ls</a:t>
            </a:r>
            <a:r>
              <a:rPr lang="en-US" sz="1600" b="0" dirty="0">
                <a:latin typeface="Courier New"/>
                <a:cs typeface="Courier New"/>
              </a:rPr>
              <a:t> /daily-feeds/.snapshot/snapshot-to-2014-10-</a:t>
            </a:r>
            <a:r>
              <a:rPr lang="en-US" sz="1600" b="0" dirty="0" smtClean="0">
                <a:latin typeface="Courier New"/>
                <a:cs typeface="Courier New"/>
              </a:rPr>
              <a:t>17</a:t>
            </a:r>
            <a:br>
              <a:rPr lang="en-US" sz="1600" b="0" dirty="0" smtClean="0">
                <a:latin typeface="Courier New"/>
                <a:cs typeface="Courier New"/>
              </a:rPr>
            </a:br>
            <a:r>
              <a:rPr lang="en-US" sz="1600" b="0" dirty="0" smtClean="0">
                <a:latin typeface="Courier New"/>
                <a:cs typeface="Courier New"/>
              </a:rPr>
              <a:t>Found </a:t>
            </a:r>
            <a:r>
              <a:rPr lang="en-US" sz="1600" b="0" dirty="0">
                <a:latin typeface="Courier New"/>
                <a:cs typeface="Courier New"/>
              </a:rPr>
              <a:t>5 </a:t>
            </a:r>
            <a:r>
              <a:rPr lang="en-US" sz="1600" b="0" dirty="0" smtClean="0">
                <a:latin typeface="Courier New"/>
                <a:cs typeface="Courier New"/>
              </a:rPr>
              <a:t>items</a:t>
            </a:r>
            <a:br>
              <a:rPr lang="en-US" sz="1600" b="0" dirty="0" smtClean="0">
                <a:latin typeface="Courier New"/>
                <a:cs typeface="Courier New"/>
              </a:rPr>
            </a:br>
            <a:r>
              <a:rPr lang="en-US" sz="1600" b="0" dirty="0" err="1" smtClean="0">
                <a:latin typeface="Courier New"/>
                <a:cs typeface="Courier New"/>
              </a:rPr>
              <a:t>drwxr</a:t>
            </a:r>
            <a:r>
              <a:rPr lang="en-US" sz="1600" b="0" dirty="0">
                <a:latin typeface="Courier New"/>
                <a:cs typeface="Courier New"/>
              </a:rPr>
              <a:t>-</a:t>
            </a:r>
            <a:r>
              <a:rPr lang="en-US" sz="1600" b="0" dirty="0" err="1">
                <a:latin typeface="Courier New"/>
                <a:cs typeface="Courier New"/>
              </a:rPr>
              <a:t>xr</a:t>
            </a:r>
            <a:r>
              <a:rPr lang="en-US" sz="1600" b="0" dirty="0">
                <a:latin typeface="Courier New"/>
                <a:cs typeface="Courier New"/>
              </a:rPr>
              <a:t>-x   - </a:t>
            </a:r>
            <a:r>
              <a:rPr lang="en-US" sz="1600" b="0" dirty="0" err="1">
                <a:latin typeface="Courier New"/>
                <a:cs typeface="Courier New"/>
              </a:rPr>
              <a:t>chris</a:t>
            </a:r>
            <a:r>
              <a:rPr lang="en-US" sz="1600" b="0" dirty="0">
                <a:latin typeface="Courier New"/>
                <a:cs typeface="Courier New"/>
              </a:rPr>
              <a:t> </a:t>
            </a:r>
            <a:r>
              <a:rPr lang="en-US" sz="1600" b="0" dirty="0" err="1">
                <a:latin typeface="Courier New"/>
                <a:cs typeface="Courier New"/>
              </a:rPr>
              <a:t>supergroup</a:t>
            </a:r>
            <a:r>
              <a:rPr lang="en-US" sz="1600" b="0" dirty="0">
                <a:latin typeface="Courier New"/>
                <a:cs typeface="Courier New"/>
              </a:rPr>
              <a:t>          0 2014-10-13 14:36 /daily-feeds/.snapshot/snapshot-to-2014-10-17/2014-10-</a:t>
            </a:r>
            <a:r>
              <a:rPr lang="en-US" sz="1600" b="0" dirty="0" smtClean="0">
                <a:latin typeface="Courier New"/>
                <a:cs typeface="Courier New"/>
              </a:rPr>
              <a:t>13</a:t>
            </a:r>
            <a:br>
              <a:rPr lang="en-US" sz="1600" b="0" dirty="0" smtClean="0">
                <a:latin typeface="Courier New"/>
                <a:cs typeface="Courier New"/>
              </a:rPr>
            </a:br>
            <a:r>
              <a:rPr lang="en-US" sz="1600" b="0" dirty="0" err="1" smtClean="0">
                <a:latin typeface="Courier New"/>
                <a:cs typeface="Courier New"/>
              </a:rPr>
              <a:t>drwxr</a:t>
            </a:r>
            <a:r>
              <a:rPr lang="en-US" sz="1600" b="0" dirty="0">
                <a:latin typeface="Courier New"/>
                <a:cs typeface="Courier New"/>
              </a:rPr>
              <a:t>-</a:t>
            </a:r>
            <a:r>
              <a:rPr lang="en-US" sz="1600" b="0" dirty="0" err="1">
                <a:latin typeface="Courier New"/>
                <a:cs typeface="Courier New"/>
              </a:rPr>
              <a:t>xr</a:t>
            </a:r>
            <a:r>
              <a:rPr lang="en-US" sz="1600" b="0" dirty="0">
                <a:latin typeface="Courier New"/>
                <a:cs typeface="Courier New"/>
              </a:rPr>
              <a:t>-x   - </a:t>
            </a:r>
            <a:r>
              <a:rPr lang="en-US" sz="1600" b="0" dirty="0" err="1">
                <a:latin typeface="Courier New"/>
                <a:cs typeface="Courier New"/>
              </a:rPr>
              <a:t>chris</a:t>
            </a:r>
            <a:r>
              <a:rPr lang="en-US" sz="1600" b="0" dirty="0">
                <a:latin typeface="Courier New"/>
                <a:cs typeface="Courier New"/>
              </a:rPr>
              <a:t> </a:t>
            </a:r>
            <a:r>
              <a:rPr lang="en-US" sz="1600" b="0" dirty="0" err="1">
                <a:latin typeface="Courier New"/>
                <a:cs typeface="Courier New"/>
              </a:rPr>
              <a:t>supergroup</a:t>
            </a:r>
            <a:r>
              <a:rPr lang="en-US" sz="1600" b="0" dirty="0">
                <a:latin typeface="Courier New"/>
                <a:cs typeface="Courier New"/>
              </a:rPr>
              <a:t>          0 2014-10-13 14:36 /daily-feeds/.snapshot/snapshot-to-2014-10-17/2014-10-</a:t>
            </a:r>
            <a:r>
              <a:rPr lang="en-US" sz="1600" b="0" dirty="0" smtClean="0">
                <a:latin typeface="Courier New"/>
                <a:cs typeface="Courier New"/>
              </a:rPr>
              <a:t>14</a:t>
            </a:r>
            <a:br>
              <a:rPr lang="en-US" sz="1600" b="0" dirty="0" smtClean="0">
                <a:latin typeface="Courier New"/>
                <a:cs typeface="Courier New"/>
              </a:rPr>
            </a:br>
            <a:r>
              <a:rPr lang="en-US" sz="1600" b="0" dirty="0" err="1" smtClean="0">
                <a:latin typeface="Courier New"/>
                <a:cs typeface="Courier New"/>
              </a:rPr>
              <a:t>drwxr</a:t>
            </a:r>
            <a:r>
              <a:rPr lang="en-US" sz="1600" b="0" dirty="0">
                <a:latin typeface="Courier New"/>
                <a:cs typeface="Courier New"/>
              </a:rPr>
              <a:t>-</a:t>
            </a:r>
            <a:r>
              <a:rPr lang="en-US" sz="1600" b="0" dirty="0" err="1">
                <a:latin typeface="Courier New"/>
                <a:cs typeface="Courier New"/>
              </a:rPr>
              <a:t>xr</a:t>
            </a:r>
            <a:r>
              <a:rPr lang="en-US" sz="1600" b="0" dirty="0">
                <a:latin typeface="Courier New"/>
                <a:cs typeface="Courier New"/>
              </a:rPr>
              <a:t>-x   - </a:t>
            </a:r>
            <a:r>
              <a:rPr lang="en-US" sz="1600" b="0" dirty="0" err="1">
                <a:latin typeface="Courier New"/>
                <a:cs typeface="Courier New"/>
              </a:rPr>
              <a:t>chris</a:t>
            </a:r>
            <a:r>
              <a:rPr lang="en-US" sz="1600" b="0" dirty="0">
                <a:latin typeface="Courier New"/>
                <a:cs typeface="Courier New"/>
              </a:rPr>
              <a:t> </a:t>
            </a:r>
            <a:r>
              <a:rPr lang="en-US" sz="1600" b="0" dirty="0" err="1">
                <a:latin typeface="Courier New"/>
                <a:cs typeface="Courier New"/>
              </a:rPr>
              <a:t>supergroup</a:t>
            </a:r>
            <a:r>
              <a:rPr lang="en-US" sz="1600" b="0" dirty="0">
                <a:latin typeface="Courier New"/>
                <a:cs typeface="Courier New"/>
              </a:rPr>
              <a:t>          0 2014-10-13 14:37 /daily-feeds/.snapshot/snapshot-to-2014-10-17/2014-10-</a:t>
            </a:r>
            <a:r>
              <a:rPr lang="en-US" sz="1600" b="0" dirty="0" smtClean="0">
                <a:latin typeface="Courier New"/>
                <a:cs typeface="Courier New"/>
              </a:rPr>
              <a:t>15</a:t>
            </a:r>
            <a:br>
              <a:rPr lang="en-US" sz="1600" b="0" dirty="0" smtClean="0">
                <a:latin typeface="Courier New"/>
                <a:cs typeface="Courier New"/>
              </a:rPr>
            </a:br>
            <a:r>
              <a:rPr lang="en-US" sz="1600" b="0" dirty="0" err="1" smtClean="0">
                <a:latin typeface="Courier New"/>
                <a:cs typeface="Courier New"/>
              </a:rPr>
              <a:t>drwxr</a:t>
            </a:r>
            <a:r>
              <a:rPr lang="en-US" sz="1600" b="0" dirty="0">
                <a:latin typeface="Courier New"/>
                <a:cs typeface="Courier New"/>
              </a:rPr>
              <a:t>-</a:t>
            </a:r>
            <a:r>
              <a:rPr lang="en-US" sz="1600" b="0" dirty="0" err="1">
                <a:latin typeface="Courier New"/>
                <a:cs typeface="Courier New"/>
              </a:rPr>
              <a:t>xr</a:t>
            </a:r>
            <a:r>
              <a:rPr lang="en-US" sz="1600" b="0" dirty="0">
                <a:latin typeface="Courier New"/>
                <a:cs typeface="Courier New"/>
              </a:rPr>
              <a:t>-x   - </a:t>
            </a:r>
            <a:r>
              <a:rPr lang="en-US" sz="1600" b="0" dirty="0" err="1">
                <a:latin typeface="Courier New"/>
                <a:cs typeface="Courier New"/>
              </a:rPr>
              <a:t>chris</a:t>
            </a:r>
            <a:r>
              <a:rPr lang="en-US" sz="1600" b="0" dirty="0">
                <a:latin typeface="Courier New"/>
                <a:cs typeface="Courier New"/>
              </a:rPr>
              <a:t> </a:t>
            </a:r>
            <a:r>
              <a:rPr lang="en-US" sz="1600" b="0" dirty="0" err="1">
                <a:latin typeface="Courier New"/>
                <a:cs typeface="Courier New"/>
              </a:rPr>
              <a:t>supergroup</a:t>
            </a:r>
            <a:r>
              <a:rPr lang="en-US" sz="1600" b="0" dirty="0">
                <a:latin typeface="Courier New"/>
                <a:cs typeface="Courier New"/>
              </a:rPr>
              <a:t>          0 2014-10-13 14:37 /daily-feeds/.snapshot/snapshot-to-2014-10-17/2014-10-</a:t>
            </a:r>
            <a:r>
              <a:rPr lang="en-US" sz="1600" b="0" dirty="0" smtClean="0">
                <a:latin typeface="Courier New"/>
                <a:cs typeface="Courier New"/>
              </a:rPr>
              <a:t>16</a:t>
            </a:r>
            <a:br>
              <a:rPr lang="en-US" sz="1600" b="0" dirty="0" smtClean="0">
                <a:latin typeface="Courier New"/>
                <a:cs typeface="Courier New"/>
              </a:rPr>
            </a:br>
            <a:r>
              <a:rPr lang="en-US" sz="1600" b="0" dirty="0" err="1" smtClean="0">
                <a:latin typeface="Courier New"/>
                <a:cs typeface="Courier New"/>
              </a:rPr>
              <a:t>drwxr</a:t>
            </a:r>
            <a:r>
              <a:rPr lang="en-US" sz="1600" b="0" dirty="0">
                <a:latin typeface="Courier New"/>
                <a:cs typeface="Courier New"/>
              </a:rPr>
              <a:t>-</a:t>
            </a:r>
            <a:r>
              <a:rPr lang="en-US" sz="1600" b="0" dirty="0" err="1">
                <a:latin typeface="Courier New"/>
                <a:cs typeface="Courier New"/>
              </a:rPr>
              <a:t>xr</a:t>
            </a:r>
            <a:r>
              <a:rPr lang="en-US" sz="1600" b="0" dirty="0">
                <a:latin typeface="Courier New"/>
                <a:cs typeface="Courier New"/>
              </a:rPr>
              <a:t>-x   - </a:t>
            </a:r>
            <a:r>
              <a:rPr lang="en-US" sz="1600" b="0" dirty="0" err="1">
                <a:latin typeface="Courier New"/>
                <a:cs typeface="Courier New"/>
              </a:rPr>
              <a:t>chris</a:t>
            </a:r>
            <a:r>
              <a:rPr lang="en-US" sz="1600" b="0" dirty="0">
                <a:latin typeface="Courier New"/>
                <a:cs typeface="Courier New"/>
              </a:rPr>
              <a:t> </a:t>
            </a:r>
            <a:r>
              <a:rPr lang="en-US" sz="1600" b="0" dirty="0" err="1">
                <a:latin typeface="Courier New"/>
                <a:cs typeface="Courier New"/>
              </a:rPr>
              <a:t>supergroup</a:t>
            </a:r>
            <a:r>
              <a:rPr lang="en-US" sz="1600" b="0" dirty="0">
                <a:latin typeface="Courier New"/>
                <a:cs typeface="Courier New"/>
              </a:rPr>
              <a:t>          0 2014-10-13 14:37 /daily-feeds/.snapshot/snapshot-to-2014-10-17/2014-10-</a:t>
            </a:r>
            <a:r>
              <a:rPr lang="en-US" sz="1600" b="0" dirty="0" smtClean="0">
                <a:latin typeface="Courier New"/>
                <a:cs typeface="Courier New"/>
              </a:rPr>
              <a:t>17</a:t>
            </a:r>
          </a:p>
          <a:p>
            <a:endParaRPr lang="en-US" sz="1600" b="0" dirty="0">
              <a:latin typeface="Courier New"/>
              <a:cs typeface="Courier New"/>
            </a:endParaRPr>
          </a:p>
          <a:p>
            <a:r>
              <a:rPr lang="en-US" dirty="0" smtClean="0">
                <a:latin typeface="+mj-lt"/>
                <a:cs typeface="Courier New"/>
              </a:rPr>
              <a:t>Restore data from 2014-10-16</a:t>
            </a:r>
            <a:br>
              <a:rPr lang="en-US" dirty="0" smtClean="0">
                <a:latin typeface="+mj-lt"/>
                <a:cs typeface="Courier New"/>
              </a:rPr>
            </a:br>
            <a:r>
              <a:rPr lang="en-US" sz="1600" b="0" dirty="0" err="1">
                <a:latin typeface="Courier New"/>
                <a:cs typeface="Courier New"/>
              </a:rPr>
              <a:t>hdfs</a:t>
            </a:r>
            <a:r>
              <a:rPr lang="en-US" sz="1600" b="0" dirty="0">
                <a:latin typeface="Courier New"/>
                <a:cs typeface="Courier New"/>
              </a:rPr>
              <a:t> </a:t>
            </a:r>
            <a:r>
              <a:rPr lang="en-US" sz="1600" b="0" dirty="0" err="1">
                <a:latin typeface="Courier New"/>
                <a:cs typeface="Courier New"/>
              </a:rPr>
              <a:t>dfs</a:t>
            </a:r>
            <a:r>
              <a:rPr lang="en-US" sz="1600" b="0" dirty="0">
                <a:latin typeface="Courier New"/>
                <a:cs typeface="Courier New"/>
              </a:rPr>
              <a:t> -</a:t>
            </a:r>
            <a:r>
              <a:rPr lang="en-US" sz="1600" b="0" dirty="0" err="1">
                <a:latin typeface="Courier New"/>
                <a:cs typeface="Courier New"/>
              </a:rPr>
              <a:t>cp</a:t>
            </a:r>
            <a:r>
              <a:rPr lang="en-US" sz="1600" b="0" dirty="0">
                <a:latin typeface="Courier New"/>
                <a:cs typeface="Courier New"/>
              </a:rPr>
              <a:t> /daily-feeds/.snapshot/snapshot-to-2014-10-17/2014-10-16 /daily-</a:t>
            </a:r>
            <a:r>
              <a:rPr lang="en-US" sz="1600" b="0" dirty="0" smtClean="0">
                <a:latin typeface="Courier New"/>
                <a:cs typeface="Courier New"/>
              </a:rPr>
              <a:t>feeds</a:t>
            </a:r>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16</a:t>
            </a:fld>
            <a:endParaRPr lang="en-US" dirty="0"/>
          </a:p>
        </p:txBody>
      </p:sp>
      <p:sp>
        <p:nvSpPr>
          <p:cNvPr id="5" name="Footer Placeholder 4"/>
          <p:cNvSpPr>
            <a:spLocks noGrp="1"/>
          </p:cNvSpPr>
          <p:nvPr>
            <p:ph type="ftr" sz="quarter" idx="13"/>
          </p:nvPr>
        </p:nvSpPr>
        <p:spPr/>
        <p:txBody>
          <a:bodyPr/>
          <a:lstStyle/>
          <a:p>
            <a:pPr>
              <a:defRPr/>
            </a:pPr>
            <a:r>
              <a:rPr lang="en-US" smtClean="0"/>
              <a:t>Architecting the Future of Big Data</a:t>
            </a:r>
            <a:endParaRPr lang="en-US" dirty="0"/>
          </a:p>
        </p:txBody>
      </p:sp>
    </p:spTree>
    <p:extLst>
      <p:ext uri="{BB962C8B-B14F-4D97-AF65-F5344CB8AC3E}">
        <p14:creationId xmlns:p14="http://schemas.microsoft.com/office/powerpoint/2010/main" val="21166207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HDFS ACLs</a:t>
            </a:r>
            <a:endParaRPr lang="en-US" dirty="0"/>
          </a:p>
        </p:txBody>
      </p:sp>
      <p:sp>
        <p:nvSpPr>
          <p:cNvPr id="3" name="Text Placeholder 2"/>
          <p:cNvSpPr>
            <a:spLocks noGrp="1"/>
          </p:cNvSpPr>
          <p:nvPr>
            <p:ph type="body" sz="quarter" idx="11"/>
          </p:nvPr>
        </p:nvSpPr>
        <p:spPr/>
        <p:txBody>
          <a:bodyPr/>
          <a:lstStyle/>
          <a:p>
            <a:r>
              <a:rPr lang="en-US" dirty="0"/>
              <a:t>Existing </a:t>
            </a:r>
            <a:r>
              <a:rPr lang="en-US" dirty="0" smtClean="0"/>
              <a:t>HDFS POSIX permissions good, but not flexible enough</a:t>
            </a:r>
          </a:p>
          <a:p>
            <a:pPr lvl="1"/>
            <a:r>
              <a:rPr lang="en-US" dirty="0" smtClean="0"/>
              <a:t>Permission requirements may differ from the natural organizational hierarchy of users and groups.</a:t>
            </a:r>
          </a:p>
          <a:p>
            <a:endParaRPr lang="en-US" dirty="0"/>
          </a:p>
          <a:p>
            <a:endParaRPr lang="en-US" dirty="0"/>
          </a:p>
          <a:p>
            <a:r>
              <a:rPr lang="en-US" dirty="0" smtClean="0"/>
              <a:t>HDFS ACLs augment the existing HDFS POSIX permissions model by implementing the POSIX ACL model.</a:t>
            </a:r>
          </a:p>
          <a:p>
            <a:pPr lvl="1"/>
            <a:r>
              <a:rPr lang="en-US" dirty="0"/>
              <a:t>An ACL (Access Control List) provides a way to set different permissions for specific named users or named groups, not only the file’s owner and file’s group.</a:t>
            </a:r>
          </a:p>
          <a:p>
            <a:endParaRPr lang="en-US" dirty="0"/>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17</a:t>
            </a:fld>
            <a:endParaRPr lang="en-US" dirty="0"/>
          </a:p>
        </p:txBody>
      </p:sp>
      <p:sp>
        <p:nvSpPr>
          <p:cNvPr id="5" name="Footer Placeholder 4"/>
          <p:cNvSpPr>
            <a:spLocks noGrp="1"/>
          </p:cNvSpPr>
          <p:nvPr>
            <p:ph type="ftr" sz="quarter" idx="13"/>
          </p:nvPr>
        </p:nvSpPr>
        <p:spPr/>
        <p:txBody>
          <a:bodyPr/>
          <a:lstStyle/>
          <a:p>
            <a:pPr>
              <a:defRPr/>
            </a:pPr>
            <a:r>
              <a:rPr lang="en-US" smtClean="0"/>
              <a:t>Architecting the Future of Big Data</a:t>
            </a:r>
            <a:endParaRPr lang="en-US" dirty="0"/>
          </a:p>
        </p:txBody>
      </p:sp>
    </p:spTree>
    <p:extLst>
      <p:ext uri="{BB962C8B-B14F-4D97-AF65-F5344CB8AC3E}">
        <p14:creationId xmlns:p14="http://schemas.microsoft.com/office/powerpoint/2010/main" val="31292785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HDFS File Permissions Example</a:t>
            </a:r>
            <a:endParaRPr lang="en-US" dirty="0"/>
          </a:p>
        </p:txBody>
      </p:sp>
      <p:sp>
        <p:nvSpPr>
          <p:cNvPr id="3" name="Text Placeholder 2"/>
          <p:cNvSpPr>
            <a:spLocks noGrp="1"/>
          </p:cNvSpPr>
          <p:nvPr>
            <p:ph type="body" sz="quarter" idx="11"/>
          </p:nvPr>
        </p:nvSpPr>
        <p:spPr>
          <a:xfrm>
            <a:off x="609442" y="1165225"/>
            <a:ext cx="10469164" cy="4611688"/>
          </a:xfrm>
        </p:spPr>
        <p:txBody>
          <a:bodyPr/>
          <a:lstStyle/>
          <a:p>
            <a:r>
              <a:rPr lang="en-US" sz="2400" dirty="0" smtClean="0"/>
              <a:t>Authorization requirements:</a:t>
            </a:r>
          </a:p>
          <a:p>
            <a:pPr lvl="1"/>
            <a:r>
              <a:rPr lang="en-US" sz="2000" dirty="0"/>
              <a:t>In a sales department, they would like a single user Maya (Department Manager) to </a:t>
            </a:r>
            <a:r>
              <a:rPr lang="en-US" sz="2000" dirty="0" smtClean="0"/>
              <a:t>control all modifications to </a:t>
            </a:r>
            <a:r>
              <a:rPr lang="en-US" sz="2000" dirty="0"/>
              <a:t>sales </a:t>
            </a:r>
            <a:r>
              <a:rPr lang="en-US" sz="2000" dirty="0" smtClean="0"/>
              <a:t>data</a:t>
            </a:r>
          </a:p>
          <a:p>
            <a:pPr lvl="1"/>
            <a:r>
              <a:rPr lang="en-US" sz="2000" dirty="0" smtClean="0"/>
              <a:t>Other members of sales department need to view the data, but can’t modify it.</a:t>
            </a:r>
          </a:p>
          <a:p>
            <a:pPr lvl="1"/>
            <a:r>
              <a:rPr lang="en-US" sz="2000" dirty="0" smtClean="0"/>
              <a:t>Everyone else in the company must not be allowed to view the data. </a:t>
            </a:r>
          </a:p>
          <a:p>
            <a:r>
              <a:rPr lang="en-US" sz="2400" dirty="0" smtClean="0"/>
              <a:t>Can be implemented via the following:</a:t>
            </a:r>
          </a:p>
          <a:p>
            <a:pPr marL="398463" lvl="1" indent="0">
              <a:buNone/>
            </a:pPr>
            <a:endParaRPr lang="en-US" sz="2000" dirty="0"/>
          </a:p>
        </p:txBody>
      </p:sp>
      <p:pic>
        <p:nvPicPr>
          <p:cNvPr id="5" name="Picture 4"/>
          <p:cNvPicPr>
            <a:picLocks noChangeAspect="1"/>
          </p:cNvPicPr>
          <p:nvPr/>
        </p:nvPicPr>
        <p:blipFill>
          <a:blip r:embed="rId3"/>
          <a:stretch>
            <a:fillRect/>
          </a:stretch>
        </p:blipFill>
        <p:spPr>
          <a:xfrm>
            <a:off x="814067" y="4378328"/>
            <a:ext cx="11191140" cy="850900"/>
          </a:xfrm>
          <a:prstGeom prst="rect">
            <a:avLst/>
          </a:prstGeom>
        </p:spPr>
      </p:pic>
      <p:grpSp>
        <p:nvGrpSpPr>
          <p:cNvPr id="36" name="Group 35"/>
          <p:cNvGrpSpPr/>
          <p:nvPr/>
        </p:nvGrpSpPr>
        <p:grpSpPr>
          <a:xfrm>
            <a:off x="612039" y="4632328"/>
            <a:ext cx="2860988" cy="1229518"/>
            <a:chOff x="139700" y="5199858"/>
            <a:chExt cx="2146300" cy="1229518"/>
          </a:xfrm>
        </p:grpSpPr>
        <p:sp>
          <p:nvSpPr>
            <p:cNvPr id="10" name="Rectangle 9"/>
            <p:cNvSpPr/>
            <p:nvPr/>
          </p:nvSpPr>
          <p:spPr>
            <a:xfrm>
              <a:off x="660399" y="5199858"/>
              <a:ext cx="317501" cy="381000"/>
            </a:xfrm>
            <a:prstGeom prst="rect">
              <a:avLst/>
            </a:prstGeom>
            <a:gradFill flip="none" rotWithShape="1">
              <a:gsLst>
                <a:gs pos="0">
                  <a:schemeClr val="accent1">
                    <a:tint val="100000"/>
                    <a:shade val="100000"/>
                    <a:satMod val="130000"/>
                    <a:alpha val="21000"/>
                  </a:schemeClr>
                </a:gs>
                <a:gs pos="100000">
                  <a:schemeClr val="accent1">
                    <a:tint val="50000"/>
                    <a:shade val="100000"/>
                    <a:satMod val="350000"/>
                    <a:alpha val="21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8" name="Group 27"/>
            <p:cNvGrpSpPr/>
            <p:nvPr/>
          </p:nvGrpSpPr>
          <p:grpSpPr>
            <a:xfrm>
              <a:off x="139700" y="5866600"/>
              <a:ext cx="2146300" cy="562776"/>
              <a:chOff x="5092700" y="5903112"/>
              <a:chExt cx="2146300" cy="562776"/>
            </a:xfrm>
          </p:grpSpPr>
          <p:sp>
            <p:nvSpPr>
              <p:cNvPr id="16" name="Rectangle 15"/>
              <p:cNvSpPr/>
              <p:nvPr/>
            </p:nvSpPr>
            <p:spPr>
              <a:xfrm>
                <a:off x="5092700" y="5908680"/>
                <a:ext cx="2082800" cy="557208"/>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5092700" y="5903112"/>
                <a:ext cx="2146300" cy="562776"/>
              </a:xfrm>
              <a:prstGeom prst="rect">
                <a:avLst/>
              </a:prstGeom>
            </p:spPr>
            <p:txBody>
              <a:bodyPr vert="horz" wrap="square" lIns="91440" tIns="45720" rIns="91440" bIns="45720" rtlCol="0">
                <a:normAutofit/>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lang="en-US" sz="1500" b="1" dirty="0" smtClean="0">
                    <a:solidFill>
                      <a:srgbClr val="1E1E1E"/>
                    </a:solidFill>
                    <a:latin typeface="+mn-lt"/>
                    <a:ea typeface="+mn-ea"/>
                    <a:cs typeface="+mn-cs"/>
                  </a:rPr>
                  <a:t>Read/Write perm for user </a:t>
                </a:r>
                <a:r>
                  <a:rPr lang="en-US" sz="1500" b="1" dirty="0" err="1" smtClean="0">
                    <a:solidFill>
                      <a:srgbClr val="1E1E1E"/>
                    </a:solidFill>
                    <a:latin typeface="+mn-lt"/>
                    <a:ea typeface="+mn-ea"/>
                    <a:cs typeface="+mn-cs"/>
                  </a:rPr>
                  <a:t>maya</a:t>
                </a:r>
                <a:endParaRPr kumimoji="0" lang="en-US" sz="1500" b="1" i="0" u="none" strike="noStrike" kern="1200" cap="none" spc="0" normalizeH="0" baseline="0" noProof="0" dirty="0" smtClean="0">
                  <a:ln>
                    <a:noFill/>
                  </a:ln>
                  <a:solidFill>
                    <a:srgbClr val="1E1E1E"/>
                  </a:solidFill>
                  <a:effectLst/>
                  <a:uLnTx/>
                  <a:uFillTx/>
                  <a:latin typeface="+mn-lt"/>
                  <a:ea typeface="+mn-ea"/>
                  <a:cs typeface="+mn-cs"/>
                </a:endParaRPr>
              </a:p>
            </p:txBody>
          </p:sp>
        </p:grpSp>
        <p:cxnSp>
          <p:nvCxnSpPr>
            <p:cNvPr id="20" name="Straight Arrow Connector 19"/>
            <p:cNvCxnSpPr>
              <a:stCxn id="10" idx="2"/>
            </p:cNvCxnSpPr>
            <p:nvPr/>
          </p:nvCxnSpPr>
          <p:spPr>
            <a:xfrm flipH="1">
              <a:off x="812800" y="5580858"/>
              <a:ext cx="6350" cy="292100"/>
            </a:xfrm>
            <a:prstGeom prst="straightConnector1">
              <a:avLst/>
            </a:prstGeom>
            <a:ln>
              <a:solidFill>
                <a:srgbClr val="1E1E1E"/>
              </a:solidFill>
              <a:tailEnd type="arrow"/>
            </a:ln>
          </p:spPr>
          <p:style>
            <a:lnRef idx="2">
              <a:schemeClr val="accent1"/>
            </a:lnRef>
            <a:fillRef idx="0">
              <a:schemeClr val="accent1"/>
            </a:fillRef>
            <a:effectRef idx="1">
              <a:schemeClr val="accent1"/>
            </a:effectRef>
            <a:fontRef idx="minor">
              <a:schemeClr val="tx1"/>
            </a:fontRef>
          </p:style>
        </p:cxnSp>
      </p:grpSp>
      <p:grpSp>
        <p:nvGrpSpPr>
          <p:cNvPr id="34" name="Group 33"/>
          <p:cNvGrpSpPr/>
          <p:nvPr/>
        </p:nvGrpSpPr>
        <p:grpSpPr>
          <a:xfrm>
            <a:off x="3473027" y="4632335"/>
            <a:ext cx="1100380" cy="1104109"/>
            <a:chOff x="2286000" y="5199858"/>
            <a:chExt cx="825500" cy="1104109"/>
          </a:xfrm>
        </p:grpSpPr>
        <p:sp>
          <p:nvSpPr>
            <p:cNvPr id="6" name="Rectangle 5"/>
            <p:cNvSpPr/>
            <p:nvPr/>
          </p:nvSpPr>
          <p:spPr>
            <a:xfrm>
              <a:off x="2286000" y="5199858"/>
              <a:ext cx="762000" cy="381000"/>
            </a:xfrm>
            <a:prstGeom prst="rect">
              <a:avLst/>
            </a:prstGeom>
            <a:gradFill flip="none" rotWithShape="1">
              <a:gsLst>
                <a:gs pos="0">
                  <a:schemeClr val="accent1">
                    <a:tint val="100000"/>
                    <a:shade val="100000"/>
                    <a:satMod val="130000"/>
                    <a:alpha val="21000"/>
                  </a:schemeClr>
                </a:gs>
                <a:gs pos="100000">
                  <a:schemeClr val="accent1">
                    <a:tint val="50000"/>
                    <a:shade val="100000"/>
                    <a:satMod val="350000"/>
                    <a:alpha val="21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4" name="Group 23"/>
            <p:cNvGrpSpPr/>
            <p:nvPr/>
          </p:nvGrpSpPr>
          <p:grpSpPr>
            <a:xfrm>
              <a:off x="2349500" y="5937646"/>
              <a:ext cx="762000" cy="366321"/>
              <a:chOff x="2667000" y="6137275"/>
              <a:chExt cx="762000" cy="366321"/>
            </a:xfrm>
          </p:grpSpPr>
          <p:sp>
            <p:nvSpPr>
              <p:cNvPr id="17" name="Rectangle 16"/>
              <p:cNvSpPr/>
              <p:nvPr/>
            </p:nvSpPr>
            <p:spPr>
              <a:xfrm>
                <a:off x="2667000" y="6155138"/>
                <a:ext cx="692150" cy="348458"/>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2667000" y="6137275"/>
                <a:ext cx="762000" cy="328613"/>
              </a:xfrm>
              <a:prstGeom prst="rect">
                <a:avLst/>
              </a:prstGeom>
            </p:spPr>
            <p:txBody>
              <a:bodyPr vert="horz" wrap="square" lIns="91440" tIns="45720" rIns="91440" bIns="45720" rtlCol="0">
                <a:norm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r>
                  <a:rPr lang="en-US" sz="1500" b="1" noProof="0" dirty="0" smtClean="0">
                    <a:solidFill>
                      <a:srgbClr val="1E1E1E"/>
                    </a:solidFill>
                    <a:latin typeface="+mn-lt"/>
                    <a:ea typeface="+mn-ea"/>
                    <a:cs typeface="+mn-cs"/>
                  </a:rPr>
                  <a:t>User</a:t>
                </a:r>
                <a:endParaRPr kumimoji="0" lang="en-US" sz="1500" b="1" i="0" u="none" strike="noStrike" kern="1200" cap="none" spc="0" normalizeH="0" baseline="0" noProof="0" dirty="0" smtClean="0">
                  <a:ln>
                    <a:noFill/>
                  </a:ln>
                  <a:solidFill>
                    <a:srgbClr val="1E1E1E"/>
                  </a:solidFill>
                  <a:effectLst/>
                  <a:uLnTx/>
                  <a:uFillTx/>
                  <a:latin typeface="+mn-lt"/>
                  <a:ea typeface="+mn-ea"/>
                  <a:cs typeface="+mn-cs"/>
                </a:endParaRPr>
              </a:p>
            </p:txBody>
          </p:sp>
        </p:grpSp>
        <p:cxnSp>
          <p:nvCxnSpPr>
            <p:cNvPr id="21" name="Straight Arrow Connector 20"/>
            <p:cNvCxnSpPr/>
            <p:nvPr/>
          </p:nvCxnSpPr>
          <p:spPr>
            <a:xfrm>
              <a:off x="2660652" y="5604671"/>
              <a:ext cx="0" cy="350838"/>
            </a:xfrm>
            <a:prstGeom prst="straightConnector1">
              <a:avLst/>
            </a:prstGeom>
            <a:ln>
              <a:solidFill>
                <a:srgbClr val="1E1E1E"/>
              </a:solidFill>
              <a:tailEnd type="arrow"/>
            </a:ln>
          </p:spPr>
          <p:style>
            <a:lnRef idx="2">
              <a:schemeClr val="accent1"/>
            </a:lnRef>
            <a:fillRef idx="0">
              <a:schemeClr val="accent1"/>
            </a:fillRef>
            <a:effectRef idx="1">
              <a:schemeClr val="accent1"/>
            </a:effectRef>
            <a:fontRef idx="minor">
              <a:schemeClr val="tx1"/>
            </a:fontRef>
          </p:style>
        </p:cxnSp>
      </p:grpSp>
      <p:grpSp>
        <p:nvGrpSpPr>
          <p:cNvPr id="42" name="Group 41"/>
          <p:cNvGrpSpPr/>
          <p:nvPr/>
        </p:nvGrpSpPr>
        <p:grpSpPr>
          <a:xfrm>
            <a:off x="4548017" y="3880248"/>
            <a:ext cx="1041477" cy="1133080"/>
            <a:chOff x="3092452" y="4447778"/>
            <a:chExt cx="781312" cy="1133080"/>
          </a:xfrm>
        </p:grpSpPr>
        <p:grpSp>
          <p:nvGrpSpPr>
            <p:cNvPr id="23" name="Group 22"/>
            <p:cNvGrpSpPr/>
            <p:nvPr/>
          </p:nvGrpSpPr>
          <p:grpSpPr>
            <a:xfrm>
              <a:off x="3092452" y="4447778"/>
              <a:ext cx="781312" cy="348458"/>
              <a:chOff x="4025900" y="5961064"/>
              <a:chExt cx="781312" cy="348458"/>
            </a:xfrm>
          </p:grpSpPr>
          <p:sp>
            <p:nvSpPr>
              <p:cNvPr id="18" name="Rectangle 17"/>
              <p:cNvSpPr/>
              <p:nvPr/>
            </p:nvSpPr>
            <p:spPr>
              <a:xfrm>
                <a:off x="4025900" y="5961064"/>
                <a:ext cx="762000" cy="348458"/>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045212" y="5980909"/>
                <a:ext cx="762000" cy="328613"/>
              </a:xfrm>
              <a:prstGeom prst="rect">
                <a:avLst/>
              </a:prstGeom>
            </p:spPr>
            <p:txBody>
              <a:bodyPr vert="horz" wrap="square" lIns="91440" tIns="45720" rIns="91440" bIns="45720" rtlCol="0">
                <a:normAutofit fontScale="92500" lnSpcReduction="10000"/>
              </a:bodyPr>
              <a:lstStyle/>
              <a:p>
                <a:pPr marL="0" marR="0" indent="0" algn="l" defTabSz="457200" rtl="0" eaLnBrk="1" fontAlgn="auto" latinLnBrk="0" hangingPunct="1">
                  <a:lnSpc>
                    <a:spcPct val="100000"/>
                  </a:lnSpc>
                  <a:spcBef>
                    <a:spcPct val="20000"/>
                  </a:spcBef>
                  <a:spcAft>
                    <a:spcPts val="0"/>
                  </a:spcAft>
                  <a:buClrTx/>
                  <a:buSzTx/>
                  <a:buFont typeface="Arial"/>
                  <a:buNone/>
                  <a:tabLst/>
                </a:pPr>
                <a:r>
                  <a:rPr lang="en-US" b="1" dirty="0" smtClean="0">
                    <a:solidFill>
                      <a:srgbClr val="1E1E1E"/>
                    </a:solidFill>
                    <a:latin typeface="+mn-lt"/>
                    <a:ea typeface="+mn-ea"/>
                    <a:cs typeface="+mn-cs"/>
                  </a:rPr>
                  <a:t>Group</a:t>
                </a:r>
                <a:endParaRPr kumimoji="0" lang="en-US" sz="1800" b="1" i="0" u="none" strike="noStrike" kern="1200" cap="none" spc="0" normalizeH="0" baseline="0" noProof="0" dirty="0" smtClean="0">
                  <a:ln>
                    <a:noFill/>
                  </a:ln>
                  <a:solidFill>
                    <a:srgbClr val="1E1E1E"/>
                  </a:solidFill>
                  <a:effectLst/>
                  <a:uLnTx/>
                  <a:uFillTx/>
                  <a:latin typeface="+mn-lt"/>
                  <a:ea typeface="+mn-ea"/>
                  <a:cs typeface="+mn-cs"/>
                </a:endParaRPr>
              </a:p>
            </p:txBody>
          </p:sp>
        </p:grpSp>
        <p:sp>
          <p:nvSpPr>
            <p:cNvPr id="9" name="Rectangle 8"/>
            <p:cNvSpPr/>
            <p:nvPr/>
          </p:nvSpPr>
          <p:spPr>
            <a:xfrm>
              <a:off x="3149425" y="5199858"/>
              <a:ext cx="647700" cy="381000"/>
            </a:xfrm>
            <a:prstGeom prst="rect">
              <a:avLst/>
            </a:prstGeom>
            <a:gradFill flip="none" rotWithShape="1">
              <a:gsLst>
                <a:gs pos="0">
                  <a:schemeClr val="accent3">
                    <a:tint val="100000"/>
                    <a:shade val="100000"/>
                    <a:satMod val="130000"/>
                    <a:alpha val="31000"/>
                  </a:schemeClr>
                </a:gs>
                <a:gs pos="100000">
                  <a:schemeClr val="accent3">
                    <a:tint val="50000"/>
                    <a:shade val="100000"/>
                    <a:satMod val="350000"/>
                    <a:alpha val="31000"/>
                  </a:schemeClr>
                </a:gs>
              </a:gsLst>
              <a:lin ang="16200000" scaled="0"/>
              <a:tileRect/>
            </a:gra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27" name="Straight Arrow Connector 26"/>
            <p:cNvCxnSpPr>
              <a:stCxn id="9" idx="0"/>
              <a:endCxn id="18" idx="2"/>
            </p:cNvCxnSpPr>
            <p:nvPr/>
          </p:nvCxnSpPr>
          <p:spPr>
            <a:xfrm flipV="1">
              <a:off x="3473275" y="4796236"/>
              <a:ext cx="177" cy="403622"/>
            </a:xfrm>
            <a:prstGeom prst="straightConnector1">
              <a:avLst/>
            </a:prstGeom>
            <a:ln>
              <a:solidFill>
                <a:srgbClr val="1E1E1E"/>
              </a:solidFill>
              <a:tailEnd type="arrow"/>
            </a:ln>
          </p:spPr>
          <p:style>
            <a:lnRef idx="2">
              <a:schemeClr val="accent1"/>
            </a:lnRef>
            <a:fillRef idx="0">
              <a:schemeClr val="accent1"/>
            </a:fillRef>
            <a:effectRef idx="1">
              <a:schemeClr val="accent1"/>
            </a:effectRef>
            <a:fontRef idx="minor">
              <a:schemeClr val="tx1"/>
            </a:fontRef>
          </p:style>
        </p:cxnSp>
      </p:grpSp>
      <p:grpSp>
        <p:nvGrpSpPr>
          <p:cNvPr id="37" name="Group 36"/>
          <p:cNvGrpSpPr/>
          <p:nvPr/>
        </p:nvGrpSpPr>
        <p:grpSpPr>
          <a:xfrm>
            <a:off x="1157993" y="3625060"/>
            <a:ext cx="2666311" cy="1388268"/>
            <a:chOff x="549272" y="4192590"/>
            <a:chExt cx="2000254" cy="1388268"/>
          </a:xfrm>
        </p:grpSpPr>
        <p:sp>
          <p:nvSpPr>
            <p:cNvPr id="12" name="Rectangle 11"/>
            <p:cNvSpPr/>
            <p:nvPr/>
          </p:nvSpPr>
          <p:spPr>
            <a:xfrm>
              <a:off x="1041400" y="5199858"/>
              <a:ext cx="317501" cy="381000"/>
            </a:xfrm>
            <a:prstGeom prst="rect">
              <a:avLst/>
            </a:prstGeom>
            <a:gradFill flip="none" rotWithShape="1">
              <a:gsLst>
                <a:gs pos="0">
                  <a:schemeClr val="accent3">
                    <a:tint val="100000"/>
                    <a:shade val="100000"/>
                    <a:satMod val="130000"/>
                    <a:alpha val="39000"/>
                  </a:schemeClr>
                </a:gs>
                <a:gs pos="100000">
                  <a:schemeClr val="accent3">
                    <a:tint val="50000"/>
                    <a:shade val="100000"/>
                    <a:satMod val="350000"/>
                    <a:alpha val="39000"/>
                  </a:schemeClr>
                </a:gs>
              </a:gsLst>
              <a:lin ang="16200000" scaled="0"/>
              <a:tileRect/>
            </a:gra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nvGrpSpPr>
            <p:cNvPr id="29" name="Group 28"/>
            <p:cNvGrpSpPr/>
            <p:nvPr/>
          </p:nvGrpSpPr>
          <p:grpSpPr>
            <a:xfrm>
              <a:off x="549272" y="4192590"/>
              <a:ext cx="2000254" cy="611187"/>
              <a:chOff x="4257672" y="4162427"/>
              <a:chExt cx="2000254" cy="611187"/>
            </a:xfrm>
          </p:grpSpPr>
          <p:sp>
            <p:nvSpPr>
              <p:cNvPr id="14" name="Rectangle 13"/>
              <p:cNvSpPr/>
              <p:nvPr/>
            </p:nvSpPr>
            <p:spPr>
              <a:xfrm>
                <a:off x="4257673" y="4162427"/>
                <a:ext cx="2000253" cy="611187"/>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4257672" y="4192590"/>
                <a:ext cx="2000254" cy="581024"/>
              </a:xfrm>
              <a:prstGeom prst="rect">
                <a:avLst/>
              </a:prstGeom>
            </p:spPr>
            <p:txBody>
              <a:bodyPr vert="horz" wrap="square" lIns="91440" tIns="45720" rIns="91440" bIns="45720" rtlCol="0">
                <a:normAutofit/>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lang="en-US" sz="1500" b="1" dirty="0" smtClean="0">
                    <a:solidFill>
                      <a:srgbClr val="1E1E1E"/>
                    </a:solidFill>
                    <a:latin typeface="+mn-lt"/>
                    <a:ea typeface="+mn-ea"/>
                    <a:cs typeface="+mn-cs"/>
                  </a:rPr>
                  <a:t>Read perm for group sales</a:t>
                </a:r>
                <a:endParaRPr kumimoji="0" lang="en-US" sz="1500" b="1" i="0" u="none" strike="noStrike" kern="1200" cap="none" spc="0" normalizeH="0" baseline="0" noProof="0" dirty="0" smtClean="0">
                  <a:ln>
                    <a:noFill/>
                  </a:ln>
                  <a:solidFill>
                    <a:srgbClr val="1E1E1E"/>
                  </a:solidFill>
                  <a:effectLst/>
                  <a:uLnTx/>
                  <a:uFillTx/>
                  <a:latin typeface="+mn-lt"/>
                  <a:ea typeface="+mn-ea"/>
                  <a:cs typeface="+mn-cs"/>
                </a:endParaRPr>
              </a:p>
            </p:txBody>
          </p:sp>
        </p:grpSp>
        <p:cxnSp>
          <p:nvCxnSpPr>
            <p:cNvPr id="30" name="Straight Arrow Connector 29"/>
            <p:cNvCxnSpPr>
              <a:stCxn id="12" idx="0"/>
            </p:cNvCxnSpPr>
            <p:nvPr/>
          </p:nvCxnSpPr>
          <p:spPr>
            <a:xfrm flipV="1">
              <a:off x="1200151" y="4803778"/>
              <a:ext cx="0" cy="396080"/>
            </a:xfrm>
            <a:prstGeom prst="straightConnector1">
              <a:avLst/>
            </a:prstGeom>
            <a:ln>
              <a:solidFill>
                <a:srgbClr val="1E1E1E"/>
              </a:solidFill>
              <a:tailEnd type="arrow"/>
            </a:ln>
          </p:spPr>
          <p:style>
            <a:lnRef idx="2">
              <a:schemeClr val="accent1"/>
            </a:lnRef>
            <a:fillRef idx="0">
              <a:schemeClr val="accent1"/>
            </a:fillRef>
            <a:effectRef idx="1">
              <a:schemeClr val="accent1"/>
            </a:effectRef>
            <a:fontRef idx="minor">
              <a:schemeClr val="tx1"/>
            </a:fontRef>
          </p:style>
        </p:cxnSp>
      </p:grpSp>
      <p:grpSp>
        <p:nvGrpSpPr>
          <p:cNvPr id="50" name="Group 49"/>
          <p:cNvGrpSpPr/>
          <p:nvPr/>
        </p:nvGrpSpPr>
        <p:grpSpPr>
          <a:xfrm>
            <a:off x="8974929" y="4632328"/>
            <a:ext cx="2776343" cy="1181100"/>
            <a:chOff x="6413500" y="5199858"/>
            <a:chExt cx="2082800" cy="1181100"/>
          </a:xfrm>
        </p:grpSpPr>
        <p:sp>
          <p:nvSpPr>
            <p:cNvPr id="43" name="Rectangle 42"/>
            <p:cNvSpPr/>
            <p:nvPr/>
          </p:nvSpPr>
          <p:spPr>
            <a:xfrm>
              <a:off x="6565900" y="5199858"/>
              <a:ext cx="1473200" cy="381000"/>
            </a:xfrm>
            <a:prstGeom prst="rect">
              <a:avLst/>
            </a:prstGeom>
            <a:solidFill>
              <a:schemeClr val="accent6">
                <a:alpha val="18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49" name="Group 48"/>
            <p:cNvGrpSpPr/>
            <p:nvPr/>
          </p:nvGrpSpPr>
          <p:grpSpPr>
            <a:xfrm>
              <a:off x="6413500" y="5903131"/>
              <a:ext cx="2082800" cy="477827"/>
              <a:chOff x="6413500" y="5903131"/>
              <a:chExt cx="2082800" cy="477827"/>
            </a:xfrm>
          </p:grpSpPr>
          <p:sp>
            <p:nvSpPr>
              <p:cNvPr id="44" name="Rectangle 43"/>
              <p:cNvSpPr/>
              <p:nvPr/>
            </p:nvSpPr>
            <p:spPr>
              <a:xfrm>
                <a:off x="6413500" y="5903131"/>
                <a:ext cx="2082800" cy="477827"/>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6464300" y="5953925"/>
                <a:ext cx="2032000" cy="427033"/>
              </a:xfrm>
              <a:prstGeom prst="rect">
                <a:avLst/>
              </a:prstGeom>
            </p:spPr>
            <p:txBody>
              <a:bodyPr vert="horz" wrap="none" lIns="91440" tIns="45720" rIns="91440" bIns="45720" rtlCol="0">
                <a:norm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r>
                  <a:rPr kumimoji="0" lang="en-US" sz="1500" b="1" i="0" u="none" strike="noStrike" kern="1200" cap="none" spc="0" normalizeH="0" baseline="0" noProof="0" dirty="0" smtClean="0">
                    <a:ln>
                      <a:noFill/>
                    </a:ln>
                    <a:solidFill>
                      <a:srgbClr val="1E1E1E"/>
                    </a:solidFill>
                    <a:effectLst/>
                    <a:uLnTx/>
                    <a:uFillTx/>
                    <a:latin typeface="+mn-lt"/>
                    <a:ea typeface="+mn-ea"/>
                    <a:cs typeface="+mn-cs"/>
                  </a:rPr>
                  <a:t>File</a:t>
                </a:r>
                <a:r>
                  <a:rPr kumimoji="0" lang="en-US" sz="1500" b="1" i="0" u="none" strike="noStrike" kern="1200" cap="none" spc="0" normalizeH="0" noProof="0" dirty="0" smtClean="0">
                    <a:ln>
                      <a:noFill/>
                    </a:ln>
                    <a:solidFill>
                      <a:srgbClr val="1E1E1E"/>
                    </a:solidFill>
                    <a:effectLst/>
                    <a:uLnTx/>
                    <a:uFillTx/>
                    <a:latin typeface="+mn-lt"/>
                    <a:ea typeface="+mn-ea"/>
                    <a:cs typeface="+mn-cs"/>
                  </a:rPr>
                  <a:t> with sales data</a:t>
                </a:r>
                <a:endParaRPr kumimoji="0" lang="en-US" sz="1500" b="1" i="0" u="none" strike="noStrike" kern="1200" cap="none" spc="0" normalizeH="0" baseline="0" noProof="0" dirty="0" smtClean="0">
                  <a:ln>
                    <a:noFill/>
                  </a:ln>
                  <a:solidFill>
                    <a:srgbClr val="1E1E1E"/>
                  </a:solidFill>
                  <a:effectLst/>
                  <a:uLnTx/>
                  <a:uFillTx/>
                  <a:latin typeface="+mn-lt"/>
                  <a:ea typeface="+mn-ea"/>
                  <a:cs typeface="+mn-cs"/>
                </a:endParaRPr>
              </a:p>
            </p:txBody>
          </p:sp>
        </p:grpSp>
        <p:cxnSp>
          <p:nvCxnSpPr>
            <p:cNvPr id="47" name="Straight Arrow Connector 46"/>
            <p:cNvCxnSpPr/>
            <p:nvPr/>
          </p:nvCxnSpPr>
          <p:spPr>
            <a:xfrm>
              <a:off x="7219952" y="5552293"/>
              <a:ext cx="0" cy="350838"/>
            </a:xfrm>
            <a:prstGeom prst="straightConnector1">
              <a:avLst/>
            </a:prstGeom>
            <a:ln>
              <a:solidFill>
                <a:srgbClr val="1E1E1E"/>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6784863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HDFS ACLs</a:t>
            </a:r>
            <a:endParaRPr lang="en-US" dirty="0"/>
          </a:p>
        </p:txBody>
      </p:sp>
      <p:sp>
        <p:nvSpPr>
          <p:cNvPr id="3" name="Text Placeholder 2"/>
          <p:cNvSpPr>
            <a:spLocks noGrp="1"/>
          </p:cNvSpPr>
          <p:nvPr>
            <p:ph type="body" sz="quarter" idx="11"/>
          </p:nvPr>
        </p:nvSpPr>
        <p:spPr/>
        <p:txBody>
          <a:bodyPr/>
          <a:lstStyle/>
          <a:p>
            <a:r>
              <a:rPr lang="en-US" sz="2400" dirty="0" smtClean="0"/>
              <a:t>Problem</a:t>
            </a:r>
          </a:p>
          <a:p>
            <a:pPr lvl="1"/>
            <a:r>
              <a:rPr lang="en-US" sz="2000" dirty="0" smtClean="0"/>
              <a:t>No longer feasible for Maya to control all modifications to the file</a:t>
            </a:r>
          </a:p>
          <a:p>
            <a:pPr lvl="2"/>
            <a:r>
              <a:rPr lang="en-US" sz="1600" dirty="0" smtClean="0"/>
              <a:t>New Requirement: Maya, Diane and Clark are allowed to make modifications</a:t>
            </a:r>
          </a:p>
          <a:p>
            <a:pPr lvl="2"/>
            <a:r>
              <a:rPr lang="en-US" sz="1600" dirty="0"/>
              <a:t>New Requirement: New group called executives should be able to read the sales data</a:t>
            </a:r>
          </a:p>
          <a:p>
            <a:pPr lvl="1"/>
            <a:r>
              <a:rPr lang="en-US" sz="2000" dirty="0" smtClean="0"/>
              <a:t>Current permissions model only allows permissions at 1 group and 1 user</a:t>
            </a:r>
          </a:p>
          <a:p>
            <a:pPr marL="398463" lvl="1" indent="0">
              <a:buNone/>
            </a:pPr>
            <a:endParaRPr lang="en-US" sz="1200" dirty="0" smtClean="0"/>
          </a:p>
          <a:p>
            <a:r>
              <a:rPr lang="en-US" sz="2400" dirty="0" smtClean="0"/>
              <a:t>Solution: HDFS ACLs</a:t>
            </a:r>
          </a:p>
          <a:p>
            <a:pPr lvl="1"/>
            <a:r>
              <a:rPr lang="en-US" sz="2000" dirty="0" smtClean="0"/>
              <a:t>Now assign different permissions to different users and groups</a:t>
            </a:r>
            <a:endParaRPr lang="en-US" sz="2000" dirty="0"/>
          </a:p>
        </p:txBody>
      </p:sp>
      <p:grpSp>
        <p:nvGrpSpPr>
          <p:cNvPr id="18" name="Group 17"/>
          <p:cNvGrpSpPr/>
          <p:nvPr/>
        </p:nvGrpSpPr>
        <p:grpSpPr>
          <a:xfrm>
            <a:off x="1080037" y="4467054"/>
            <a:ext cx="5430042" cy="1563008"/>
            <a:chOff x="1268308" y="4874291"/>
            <a:chExt cx="4073592" cy="1563008"/>
          </a:xfrm>
        </p:grpSpPr>
        <p:sp>
          <p:nvSpPr>
            <p:cNvPr id="5" name="Rounded Rectangle 4"/>
            <p:cNvSpPr/>
            <p:nvPr/>
          </p:nvSpPr>
          <p:spPr>
            <a:xfrm>
              <a:off x="2936065" y="4874291"/>
              <a:ext cx="1538757" cy="4151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Owner</a:t>
              </a:r>
              <a:endParaRPr lang="en-US" dirty="0"/>
            </a:p>
          </p:txBody>
        </p:sp>
        <p:sp>
          <p:nvSpPr>
            <p:cNvPr id="6" name="Rounded Rectangle 5"/>
            <p:cNvSpPr/>
            <p:nvPr/>
          </p:nvSpPr>
          <p:spPr>
            <a:xfrm>
              <a:off x="2936065" y="5423786"/>
              <a:ext cx="1538757" cy="4151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Group</a:t>
              </a:r>
              <a:endParaRPr lang="en-US" dirty="0"/>
            </a:p>
          </p:txBody>
        </p:sp>
        <p:sp>
          <p:nvSpPr>
            <p:cNvPr id="7" name="Rounded Rectangle 6"/>
            <p:cNvSpPr/>
            <p:nvPr/>
          </p:nvSpPr>
          <p:spPr>
            <a:xfrm>
              <a:off x="2936065" y="5985492"/>
              <a:ext cx="1538757" cy="4151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Others</a:t>
              </a:r>
              <a:endParaRPr lang="en-US" dirty="0"/>
            </a:p>
          </p:txBody>
        </p:sp>
        <p:sp>
          <p:nvSpPr>
            <p:cNvPr id="8" name="Snip Single Corner Rectangle 7"/>
            <p:cNvSpPr/>
            <p:nvPr/>
          </p:nvSpPr>
          <p:spPr>
            <a:xfrm>
              <a:off x="1268308" y="4910924"/>
              <a:ext cx="1301379" cy="1416476"/>
            </a:xfrm>
            <a:prstGeom prst="snip1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t>HDFS Directory</a:t>
              </a:r>
              <a:endParaRPr lang="en-US" dirty="0"/>
            </a:p>
          </p:txBody>
        </p:sp>
        <p:sp>
          <p:nvSpPr>
            <p:cNvPr id="9" name="TextBox 8"/>
            <p:cNvSpPr txBox="1"/>
            <p:nvPr/>
          </p:nvSpPr>
          <p:spPr>
            <a:xfrm>
              <a:off x="4474822" y="4910924"/>
              <a:ext cx="867078" cy="415174"/>
            </a:xfrm>
            <a:prstGeom prst="rect">
              <a:avLst/>
            </a:prstGeom>
          </p:spPr>
          <p:txBody>
            <a:bodyPr vert="horz" wrap="square" lIns="91440" tIns="45720" rIns="91440" bIns="45720" rtlCol="0">
              <a:normAutofit/>
            </a:bodyPr>
            <a:lstStyle/>
            <a:p>
              <a:pPr marL="0" marR="0" indent="0" algn="r" defTabSz="457200" rtl="0" eaLnBrk="1" fontAlgn="auto" latinLnBrk="0" hangingPunct="1">
                <a:lnSpc>
                  <a:spcPct val="100000"/>
                </a:lnSpc>
                <a:spcBef>
                  <a:spcPct val="20000"/>
                </a:spcBef>
                <a:spcAft>
                  <a:spcPts val="0"/>
                </a:spcAft>
                <a:buClrTx/>
                <a:buSzTx/>
                <a:buFont typeface="Arial"/>
                <a:buNone/>
                <a:tabLst/>
              </a:pPr>
              <a:r>
                <a:rPr lang="en-US" dirty="0" smtClean="0">
                  <a:solidFill>
                    <a:srgbClr val="1E1E1E"/>
                  </a:solidFill>
                  <a:latin typeface="+mn-lt"/>
                  <a:ea typeface="+mn-ea"/>
                  <a:cs typeface="+mn-cs"/>
                </a:rPr>
                <a:t>… </a:t>
              </a:r>
              <a:r>
                <a:rPr lang="en-US" dirty="0" err="1" smtClean="0">
                  <a:solidFill>
                    <a:srgbClr val="1E1E1E"/>
                  </a:solidFill>
                  <a:latin typeface="+mn-lt"/>
                  <a:ea typeface="+mn-ea"/>
                  <a:cs typeface="+mn-cs"/>
                </a:rPr>
                <a:t>rwx</a:t>
              </a:r>
              <a:endParaRPr kumimoji="0" lang="en-US" sz="1800" b="0" i="0" u="none" strike="noStrike" kern="1200" cap="none" spc="0" normalizeH="0" baseline="0" noProof="0" dirty="0" smtClean="0">
                <a:ln>
                  <a:noFill/>
                </a:ln>
                <a:solidFill>
                  <a:srgbClr val="1E1E1E"/>
                </a:solidFill>
                <a:effectLst/>
                <a:uLnTx/>
                <a:uFillTx/>
                <a:latin typeface="+mn-lt"/>
                <a:ea typeface="+mn-ea"/>
                <a:cs typeface="+mn-cs"/>
              </a:endParaRPr>
            </a:p>
          </p:txBody>
        </p:sp>
        <p:sp>
          <p:nvSpPr>
            <p:cNvPr id="10" name="TextBox 9"/>
            <p:cNvSpPr txBox="1"/>
            <p:nvPr/>
          </p:nvSpPr>
          <p:spPr>
            <a:xfrm>
              <a:off x="4474822" y="5460419"/>
              <a:ext cx="867078" cy="415174"/>
            </a:xfrm>
            <a:prstGeom prst="rect">
              <a:avLst/>
            </a:prstGeom>
          </p:spPr>
          <p:txBody>
            <a:bodyPr vert="horz" wrap="square" lIns="91440" tIns="45720" rIns="91440" bIns="45720" rtlCol="0">
              <a:normAutofit/>
            </a:bodyPr>
            <a:lstStyle/>
            <a:p>
              <a:pPr marL="0" marR="0" indent="0" algn="r" defTabSz="457200" rtl="0" eaLnBrk="1" fontAlgn="auto" latinLnBrk="0" hangingPunct="1">
                <a:lnSpc>
                  <a:spcPct val="100000"/>
                </a:lnSpc>
                <a:spcBef>
                  <a:spcPct val="20000"/>
                </a:spcBef>
                <a:spcAft>
                  <a:spcPts val="0"/>
                </a:spcAft>
                <a:buClrTx/>
                <a:buSzTx/>
                <a:buFont typeface="Arial"/>
                <a:buNone/>
                <a:tabLst/>
              </a:pPr>
              <a:r>
                <a:rPr lang="en-US" dirty="0" smtClean="0">
                  <a:solidFill>
                    <a:schemeClr val="accent4"/>
                  </a:solidFill>
                  <a:latin typeface="+mn-lt"/>
                  <a:ea typeface="+mn-ea"/>
                  <a:cs typeface="+mn-cs"/>
                </a:rPr>
                <a:t> … </a:t>
              </a:r>
              <a:r>
                <a:rPr lang="en-US" dirty="0" err="1" smtClean="0">
                  <a:latin typeface="+mn-lt"/>
                  <a:ea typeface="+mn-ea"/>
                  <a:cs typeface="+mn-cs"/>
                </a:rPr>
                <a:t>r</a:t>
              </a:r>
              <a:r>
                <a:rPr lang="en-US" dirty="0" err="1" smtClean="0">
                  <a:solidFill>
                    <a:srgbClr val="000000"/>
                  </a:solidFill>
                  <a:latin typeface="+mn-lt"/>
                  <a:ea typeface="+mn-ea"/>
                  <a:cs typeface="+mn-cs"/>
                </a:rPr>
                <a:t>w</a:t>
              </a:r>
              <a:r>
                <a:rPr lang="en-US" dirty="0" err="1" smtClean="0">
                  <a:solidFill>
                    <a:schemeClr val="bg2">
                      <a:lumMod val="85000"/>
                    </a:schemeClr>
                  </a:solidFill>
                  <a:latin typeface="+mn-lt"/>
                  <a:ea typeface="+mn-ea"/>
                  <a:cs typeface="+mn-cs"/>
                </a:rPr>
                <a:t>x</a:t>
              </a:r>
              <a:r>
                <a:rPr lang="en-US" dirty="0" smtClean="0">
                  <a:solidFill>
                    <a:schemeClr val="accent4"/>
                  </a:solidFill>
                  <a:latin typeface="+mn-lt"/>
                  <a:ea typeface="+mn-ea"/>
                  <a:cs typeface="+mn-cs"/>
                </a:rPr>
                <a:t>  </a:t>
              </a:r>
              <a:endParaRPr kumimoji="0" lang="en-US" sz="1800" b="0" i="0" u="none" strike="noStrike" kern="1200" cap="none" spc="0" normalizeH="0" baseline="0" noProof="0" dirty="0" smtClean="0">
                <a:ln>
                  <a:noFill/>
                </a:ln>
                <a:solidFill>
                  <a:schemeClr val="accent4"/>
                </a:solidFill>
                <a:effectLst/>
                <a:uLnTx/>
                <a:uFillTx/>
                <a:latin typeface="+mn-lt"/>
                <a:ea typeface="+mn-ea"/>
                <a:cs typeface="+mn-cs"/>
              </a:endParaRPr>
            </a:p>
          </p:txBody>
        </p:sp>
        <p:sp>
          <p:nvSpPr>
            <p:cNvPr id="11" name="TextBox 10"/>
            <p:cNvSpPr txBox="1"/>
            <p:nvPr/>
          </p:nvSpPr>
          <p:spPr>
            <a:xfrm>
              <a:off x="4474822" y="6022125"/>
              <a:ext cx="867078" cy="415174"/>
            </a:xfrm>
            <a:prstGeom prst="rect">
              <a:avLst/>
            </a:prstGeom>
          </p:spPr>
          <p:txBody>
            <a:bodyPr vert="horz" wrap="square" lIns="91440" tIns="45720" rIns="91440" bIns="45720" rtlCol="0">
              <a:normAutofit/>
            </a:bodyPr>
            <a:lstStyle/>
            <a:p>
              <a:pPr marL="0" marR="0" indent="0" algn="r" defTabSz="457200" rtl="0" eaLnBrk="1" fontAlgn="auto" latinLnBrk="0" hangingPunct="1">
                <a:lnSpc>
                  <a:spcPct val="100000"/>
                </a:lnSpc>
                <a:spcBef>
                  <a:spcPct val="20000"/>
                </a:spcBef>
                <a:spcAft>
                  <a:spcPts val="0"/>
                </a:spcAft>
                <a:buClrTx/>
                <a:buSzTx/>
                <a:buFont typeface="Arial"/>
                <a:buNone/>
                <a:tabLst/>
              </a:pPr>
              <a:r>
                <a:rPr lang="en-US" dirty="0" smtClean="0">
                  <a:solidFill>
                    <a:schemeClr val="accent4"/>
                  </a:solidFill>
                  <a:latin typeface="+mn-lt"/>
                  <a:ea typeface="+mn-ea"/>
                  <a:cs typeface="+mn-cs"/>
                </a:rPr>
                <a:t> … </a:t>
              </a:r>
              <a:r>
                <a:rPr lang="en-US" dirty="0" err="1" smtClean="0">
                  <a:solidFill>
                    <a:schemeClr val="bg2">
                      <a:lumMod val="85000"/>
                    </a:schemeClr>
                  </a:solidFill>
                  <a:latin typeface="+mn-lt"/>
                  <a:ea typeface="+mn-ea"/>
                  <a:cs typeface="+mn-cs"/>
                </a:rPr>
                <a:t>rwx</a:t>
              </a:r>
              <a:r>
                <a:rPr lang="en-US" dirty="0" smtClean="0">
                  <a:solidFill>
                    <a:schemeClr val="bg2">
                      <a:lumMod val="85000"/>
                    </a:schemeClr>
                  </a:solidFill>
                  <a:latin typeface="+mn-lt"/>
                  <a:ea typeface="+mn-ea"/>
                  <a:cs typeface="+mn-cs"/>
                </a:rPr>
                <a:t>  </a:t>
              </a:r>
              <a:endParaRPr kumimoji="0" lang="en-US" sz="1800" b="0" i="0" u="none" strike="noStrike" kern="1200" cap="none" spc="0" normalizeH="0" baseline="0" noProof="0" dirty="0" smtClean="0">
                <a:ln>
                  <a:noFill/>
                </a:ln>
                <a:solidFill>
                  <a:schemeClr val="bg2">
                    <a:lumMod val="85000"/>
                  </a:schemeClr>
                </a:solidFill>
                <a:effectLst/>
                <a:uLnTx/>
                <a:uFillTx/>
                <a:latin typeface="+mn-lt"/>
                <a:ea typeface="+mn-ea"/>
                <a:cs typeface="+mn-cs"/>
              </a:endParaRPr>
            </a:p>
          </p:txBody>
        </p:sp>
      </p:grpSp>
      <p:grpSp>
        <p:nvGrpSpPr>
          <p:cNvPr id="19" name="Group 18"/>
          <p:cNvGrpSpPr/>
          <p:nvPr/>
        </p:nvGrpSpPr>
        <p:grpSpPr>
          <a:xfrm>
            <a:off x="7223103" y="4454496"/>
            <a:ext cx="3234831" cy="1526375"/>
            <a:chOff x="5876804" y="4861726"/>
            <a:chExt cx="2426755" cy="1526375"/>
          </a:xfrm>
        </p:grpSpPr>
        <p:sp>
          <p:nvSpPr>
            <p:cNvPr id="12" name="Rounded Rectangle 11"/>
            <p:cNvSpPr/>
            <p:nvPr/>
          </p:nvSpPr>
          <p:spPr>
            <a:xfrm>
              <a:off x="5887264" y="4861726"/>
              <a:ext cx="1538757" cy="4151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Group D</a:t>
              </a:r>
              <a:endParaRPr lang="en-US" dirty="0"/>
            </a:p>
          </p:txBody>
        </p:sp>
        <p:sp>
          <p:nvSpPr>
            <p:cNvPr id="13" name="TextBox 12"/>
            <p:cNvSpPr txBox="1"/>
            <p:nvPr/>
          </p:nvSpPr>
          <p:spPr>
            <a:xfrm>
              <a:off x="7436481" y="4861726"/>
              <a:ext cx="867078" cy="415174"/>
            </a:xfrm>
            <a:prstGeom prst="rect">
              <a:avLst/>
            </a:prstGeom>
          </p:spPr>
          <p:txBody>
            <a:bodyPr vert="horz" wrap="square" lIns="91440" tIns="45720" rIns="91440" bIns="45720" rtlCol="0">
              <a:normAutofit/>
            </a:bodyPr>
            <a:lstStyle/>
            <a:p>
              <a:pPr marL="0" marR="0" indent="0" algn="r" defTabSz="457200" rtl="0" eaLnBrk="1" fontAlgn="auto" latinLnBrk="0" hangingPunct="1">
                <a:lnSpc>
                  <a:spcPct val="100000"/>
                </a:lnSpc>
                <a:spcBef>
                  <a:spcPct val="20000"/>
                </a:spcBef>
                <a:spcAft>
                  <a:spcPts val="0"/>
                </a:spcAft>
                <a:buClrTx/>
                <a:buSzTx/>
                <a:buFont typeface="Arial"/>
                <a:buNone/>
                <a:tabLst/>
              </a:pPr>
              <a:r>
                <a:rPr lang="en-US" dirty="0" smtClean="0">
                  <a:solidFill>
                    <a:schemeClr val="accent4"/>
                  </a:solidFill>
                  <a:latin typeface="+mn-lt"/>
                  <a:ea typeface="+mn-ea"/>
                  <a:cs typeface="+mn-cs"/>
                </a:rPr>
                <a:t> … </a:t>
              </a:r>
              <a:r>
                <a:rPr lang="en-US" dirty="0" err="1" smtClean="0">
                  <a:latin typeface="+mn-lt"/>
                  <a:ea typeface="+mn-ea"/>
                  <a:cs typeface="+mn-cs"/>
                </a:rPr>
                <a:t>r</a:t>
              </a:r>
              <a:r>
                <a:rPr lang="en-US" dirty="0" err="1" smtClean="0">
                  <a:solidFill>
                    <a:schemeClr val="bg2">
                      <a:lumMod val="85000"/>
                    </a:schemeClr>
                  </a:solidFill>
                  <a:latin typeface="+mn-lt"/>
                  <a:ea typeface="+mn-ea"/>
                  <a:cs typeface="+mn-cs"/>
                </a:rPr>
                <a:t>wx</a:t>
              </a:r>
              <a:r>
                <a:rPr lang="en-US" dirty="0" smtClean="0">
                  <a:solidFill>
                    <a:schemeClr val="bg2">
                      <a:lumMod val="85000"/>
                    </a:schemeClr>
                  </a:solidFill>
                  <a:latin typeface="+mn-lt"/>
                  <a:ea typeface="+mn-ea"/>
                  <a:cs typeface="+mn-cs"/>
                </a:rPr>
                <a:t>  </a:t>
              </a:r>
              <a:endParaRPr kumimoji="0" lang="en-US" sz="1800" b="0" i="0" u="none" strike="noStrike" kern="1200" cap="none" spc="0" normalizeH="0" baseline="0" noProof="0" dirty="0" smtClean="0">
                <a:ln>
                  <a:noFill/>
                </a:ln>
                <a:solidFill>
                  <a:schemeClr val="bg2">
                    <a:lumMod val="85000"/>
                  </a:schemeClr>
                </a:solidFill>
                <a:effectLst/>
                <a:uLnTx/>
                <a:uFillTx/>
                <a:latin typeface="+mn-lt"/>
                <a:ea typeface="+mn-ea"/>
                <a:cs typeface="+mn-cs"/>
              </a:endParaRPr>
            </a:p>
          </p:txBody>
        </p:sp>
        <p:sp>
          <p:nvSpPr>
            <p:cNvPr id="14" name="Rounded Rectangle 13"/>
            <p:cNvSpPr/>
            <p:nvPr/>
          </p:nvSpPr>
          <p:spPr>
            <a:xfrm>
              <a:off x="5887263" y="5423432"/>
              <a:ext cx="1538757" cy="4151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Group F</a:t>
              </a:r>
              <a:endParaRPr lang="en-US" dirty="0"/>
            </a:p>
          </p:txBody>
        </p:sp>
        <p:sp>
          <p:nvSpPr>
            <p:cNvPr id="15" name="TextBox 14"/>
            <p:cNvSpPr txBox="1"/>
            <p:nvPr/>
          </p:nvSpPr>
          <p:spPr>
            <a:xfrm>
              <a:off x="7436480" y="5423432"/>
              <a:ext cx="867078" cy="415174"/>
            </a:xfrm>
            <a:prstGeom prst="rect">
              <a:avLst/>
            </a:prstGeom>
          </p:spPr>
          <p:txBody>
            <a:bodyPr vert="horz" wrap="square" lIns="91440" tIns="45720" rIns="91440" bIns="45720" rtlCol="0">
              <a:normAutofit/>
            </a:bodyPr>
            <a:lstStyle/>
            <a:p>
              <a:pPr marL="0" marR="0" indent="0" algn="r" defTabSz="457200" rtl="0" eaLnBrk="1" fontAlgn="auto" latinLnBrk="0" hangingPunct="1">
                <a:lnSpc>
                  <a:spcPct val="100000"/>
                </a:lnSpc>
                <a:spcBef>
                  <a:spcPct val="20000"/>
                </a:spcBef>
                <a:spcAft>
                  <a:spcPts val="0"/>
                </a:spcAft>
                <a:buClrTx/>
                <a:buSzTx/>
                <a:buFont typeface="Arial"/>
                <a:buNone/>
                <a:tabLst/>
              </a:pPr>
              <a:r>
                <a:rPr lang="en-US" dirty="0" smtClean="0">
                  <a:solidFill>
                    <a:schemeClr val="accent4"/>
                  </a:solidFill>
                  <a:latin typeface="+mn-lt"/>
                  <a:ea typeface="+mn-ea"/>
                  <a:cs typeface="+mn-cs"/>
                </a:rPr>
                <a:t> … </a:t>
              </a:r>
              <a:r>
                <a:rPr lang="en-US" dirty="0" err="1" smtClean="0">
                  <a:latin typeface="+mn-lt"/>
                  <a:ea typeface="+mn-ea"/>
                  <a:cs typeface="+mn-cs"/>
                </a:rPr>
                <a:t>r</a:t>
              </a:r>
              <a:r>
                <a:rPr lang="en-US" dirty="0" err="1" smtClean="0">
                  <a:solidFill>
                    <a:srgbClr val="D9D9D9"/>
                  </a:solidFill>
                  <a:latin typeface="+mn-lt"/>
                  <a:ea typeface="+mn-ea"/>
                  <a:cs typeface="+mn-cs"/>
                </a:rPr>
                <a:t>wx</a:t>
              </a:r>
              <a:r>
                <a:rPr lang="en-US" dirty="0" smtClean="0">
                  <a:solidFill>
                    <a:srgbClr val="D9D9D9"/>
                  </a:solidFill>
                  <a:latin typeface="+mn-lt"/>
                  <a:ea typeface="+mn-ea"/>
                  <a:cs typeface="+mn-cs"/>
                </a:rPr>
                <a:t>  </a:t>
              </a:r>
              <a:endParaRPr kumimoji="0" lang="en-US" sz="1800" b="0" i="0" u="none" strike="noStrike" kern="1200" cap="none" spc="0" normalizeH="0" baseline="0" noProof="0" dirty="0" smtClean="0">
                <a:ln>
                  <a:noFill/>
                </a:ln>
                <a:solidFill>
                  <a:srgbClr val="D9D9D9"/>
                </a:solidFill>
                <a:effectLst/>
                <a:uLnTx/>
                <a:uFillTx/>
                <a:latin typeface="+mn-lt"/>
                <a:ea typeface="+mn-ea"/>
                <a:cs typeface="+mn-cs"/>
              </a:endParaRPr>
            </a:p>
          </p:txBody>
        </p:sp>
        <p:sp>
          <p:nvSpPr>
            <p:cNvPr id="16" name="Rounded Rectangle 15"/>
            <p:cNvSpPr/>
            <p:nvPr/>
          </p:nvSpPr>
          <p:spPr>
            <a:xfrm>
              <a:off x="5876804" y="5972927"/>
              <a:ext cx="1538757" cy="4151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User Y</a:t>
              </a:r>
              <a:endParaRPr lang="en-US" dirty="0"/>
            </a:p>
          </p:txBody>
        </p:sp>
        <p:sp>
          <p:nvSpPr>
            <p:cNvPr id="17" name="TextBox 16"/>
            <p:cNvSpPr txBox="1"/>
            <p:nvPr/>
          </p:nvSpPr>
          <p:spPr>
            <a:xfrm>
              <a:off x="7426021" y="5972927"/>
              <a:ext cx="867078" cy="415174"/>
            </a:xfrm>
            <a:prstGeom prst="rect">
              <a:avLst/>
            </a:prstGeom>
          </p:spPr>
          <p:txBody>
            <a:bodyPr vert="horz" wrap="square" lIns="91440" tIns="45720" rIns="91440" bIns="45720" rtlCol="0">
              <a:normAutofit/>
            </a:bodyPr>
            <a:lstStyle/>
            <a:p>
              <a:pPr marL="0" marR="0" indent="0" algn="r" defTabSz="457200" rtl="0" eaLnBrk="1" fontAlgn="auto" latinLnBrk="0" hangingPunct="1">
                <a:lnSpc>
                  <a:spcPct val="100000"/>
                </a:lnSpc>
                <a:spcBef>
                  <a:spcPct val="20000"/>
                </a:spcBef>
                <a:spcAft>
                  <a:spcPts val="0"/>
                </a:spcAft>
                <a:buClrTx/>
                <a:buSzTx/>
                <a:buFont typeface="Arial"/>
                <a:buNone/>
                <a:tabLst/>
              </a:pPr>
              <a:r>
                <a:rPr lang="en-US" dirty="0" smtClean="0">
                  <a:solidFill>
                    <a:schemeClr val="accent4"/>
                  </a:solidFill>
                  <a:latin typeface="+mn-lt"/>
                  <a:ea typeface="+mn-ea"/>
                  <a:cs typeface="+mn-cs"/>
                </a:rPr>
                <a:t> … </a:t>
              </a:r>
              <a:r>
                <a:rPr lang="en-US" dirty="0" err="1" smtClean="0">
                  <a:latin typeface="+mn-lt"/>
                  <a:ea typeface="+mn-ea"/>
                  <a:cs typeface="+mn-cs"/>
                </a:rPr>
                <a:t>r</a:t>
              </a:r>
              <a:r>
                <a:rPr lang="en-US" dirty="0" err="1" smtClean="0">
                  <a:solidFill>
                    <a:srgbClr val="D9D9D9"/>
                  </a:solidFill>
                  <a:latin typeface="+mn-lt"/>
                  <a:ea typeface="+mn-ea"/>
                  <a:cs typeface="+mn-cs"/>
                </a:rPr>
                <a:t>wx</a:t>
              </a:r>
              <a:r>
                <a:rPr lang="en-US" dirty="0" smtClean="0">
                  <a:solidFill>
                    <a:srgbClr val="D9D9D9"/>
                  </a:solidFill>
                  <a:latin typeface="+mn-lt"/>
                  <a:ea typeface="+mn-ea"/>
                  <a:cs typeface="+mn-cs"/>
                </a:rPr>
                <a:t>  </a:t>
              </a:r>
              <a:endParaRPr kumimoji="0" lang="en-US" sz="1800" b="0" i="0" u="none" strike="noStrike" kern="1200" cap="none" spc="0" normalizeH="0" baseline="0" noProof="0" dirty="0" smtClean="0">
                <a:ln>
                  <a:noFill/>
                </a:ln>
                <a:solidFill>
                  <a:srgbClr val="D9D9D9"/>
                </a:solidFill>
                <a:effectLst/>
                <a:uLnTx/>
                <a:uFillTx/>
                <a:latin typeface="+mn-lt"/>
                <a:ea typeface="+mn-ea"/>
                <a:cs typeface="+mn-cs"/>
              </a:endParaRPr>
            </a:p>
          </p:txBody>
        </p:sp>
      </p:grpSp>
    </p:spTree>
    <p:extLst>
      <p:ext uri="{BB962C8B-B14F-4D97-AF65-F5344CB8AC3E}">
        <p14:creationId xmlns:p14="http://schemas.microsoft.com/office/powerpoint/2010/main" val="8055048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Me</a:t>
            </a:r>
            <a:endParaRPr lang="en-US" dirty="0"/>
          </a:p>
        </p:txBody>
      </p:sp>
      <p:sp>
        <p:nvSpPr>
          <p:cNvPr id="3" name="Text Placeholder 2"/>
          <p:cNvSpPr>
            <a:spLocks noGrp="1"/>
          </p:cNvSpPr>
          <p:nvPr>
            <p:ph type="body" sz="quarter" idx="11"/>
          </p:nvPr>
        </p:nvSpPr>
        <p:spPr/>
        <p:txBody>
          <a:bodyPr/>
          <a:lstStyle/>
          <a:p>
            <a:pPr marL="0" indent="0">
              <a:buNone/>
            </a:pPr>
            <a:r>
              <a:rPr lang="en-US" sz="2000" dirty="0" smtClean="0"/>
              <a:t>Chris </a:t>
            </a:r>
            <a:r>
              <a:rPr lang="en-US" sz="2000" dirty="0" err="1"/>
              <a:t>Nauroth</a:t>
            </a:r>
            <a:endParaRPr lang="en-US" sz="2000" dirty="0"/>
          </a:p>
          <a:p>
            <a:r>
              <a:rPr lang="en-US" b="0" dirty="0" smtClean="0"/>
              <a:t>Member of Technical Staff, Hortonworks</a:t>
            </a:r>
          </a:p>
          <a:p>
            <a:pPr lvl="1"/>
            <a:r>
              <a:rPr lang="en-US" dirty="0" smtClean="0"/>
              <a:t>Apache </a:t>
            </a:r>
            <a:r>
              <a:rPr lang="en-US" dirty="0" err="1" smtClean="0"/>
              <a:t>Hadoop</a:t>
            </a:r>
            <a:r>
              <a:rPr lang="en-US" dirty="0" smtClean="0"/>
              <a:t> committer, PMC </a:t>
            </a:r>
            <a:r>
              <a:rPr lang="en-US" dirty="0" smtClean="0"/>
              <a:t>member</a:t>
            </a:r>
          </a:p>
          <a:p>
            <a:pPr lvl="1"/>
            <a:r>
              <a:rPr lang="en-US" dirty="0" smtClean="0"/>
              <a:t>Apache </a:t>
            </a:r>
            <a:r>
              <a:rPr lang="en-US" dirty="0" err="1" smtClean="0"/>
              <a:t>ZooKeeper</a:t>
            </a:r>
            <a:r>
              <a:rPr lang="en-US" dirty="0" smtClean="0"/>
              <a:t> committer</a:t>
            </a:r>
            <a:endParaRPr lang="en-US" dirty="0"/>
          </a:p>
          <a:p>
            <a:pPr lvl="1"/>
            <a:r>
              <a:rPr lang="en-US" dirty="0" smtClean="0"/>
              <a:t>Apache </a:t>
            </a:r>
            <a:r>
              <a:rPr lang="en-US" dirty="0" smtClean="0"/>
              <a:t>Software Foundation member</a:t>
            </a:r>
          </a:p>
          <a:p>
            <a:pPr lvl="1"/>
            <a:r>
              <a:rPr lang="en-US" dirty="0" smtClean="0"/>
              <a:t>Major contributor to HDFS ACLs, Windows compatibility, and operability improvements</a:t>
            </a:r>
            <a:endParaRPr lang="en-US" b="0" dirty="0" smtClean="0"/>
          </a:p>
          <a:p>
            <a:r>
              <a:rPr lang="en-US" b="0" dirty="0" err="1" smtClean="0"/>
              <a:t>Hadoop</a:t>
            </a:r>
            <a:r>
              <a:rPr lang="en-US" b="0" dirty="0" smtClean="0"/>
              <a:t> user since 2010</a:t>
            </a:r>
          </a:p>
          <a:p>
            <a:pPr lvl="1"/>
            <a:r>
              <a:rPr lang="en-US" b="0" dirty="0" smtClean="0"/>
              <a:t>Prior employment </a:t>
            </a:r>
            <a:r>
              <a:rPr lang="en-US" dirty="0" smtClean="0"/>
              <a:t>ex</a:t>
            </a:r>
            <a:r>
              <a:rPr lang="en-US" b="0" dirty="0" smtClean="0"/>
              <a:t>perience deploying, maintaining and using </a:t>
            </a:r>
            <a:r>
              <a:rPr lang="en-US" b="0" dirty="0" err="1" smtClean="0"/>
              <a:t>Hadoop</a:t>
            </a:r>
            <a:r>
              <a:rPr lang="en-US" b="0" dirty="0" smtClean="0"/>
              <a:t> clusters</a:t>
            </a:r>
          </a:p>
          <a:p>
            <a:pPr marL="0" indent="0">
              <a:buNone/>
            </a:pPr>
            <a:endParaRPr lang="en-US" sz="2000" dirty="0" smtClean="0"/>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2</a:t>
            </a:fld>
            <a:endParaRPr lang="en-US" dirty="0"/>
          </a:p>
        </p:txBody>
      </p:sp>
      <p:sp>
        <p:nvSpPr>
          <p:cNvPr id="5" name="Footer Placeholder 4"/>
          <p:cNvSpPr>
            <a:spLocks noGrp="1"/>
          </p:cNvSpPr>
          <p:nvPr>
            <p:ph type="ftr" sz="quarter" idx="13"/>
          </p:nvPr>
        </p:nvSpPr>
        <p:spPr/>
        <p:txBody>
          <a:bodyPr/>
          <a:lstStyle/>
          <a:p>
            <a:pPr>
              <a:defRPr/>
            </a:pPr>
            <a:r>
              <a:rPr lang="en-US" smtClean="0"/>
              <a:t>Architecting the Future of Big Data</a:t>
            </a:r>
            <a:endParaRPr lang="en-US" dirty="0"/>
          </a:p>
        </p:txBody>
      </p:sp>
      <p:pic>
        <p:nvPicPr>
          <p:cNvPr id="6" name="Picture 5" descr="cnauroth-2014-06-16.jpg"/>
          <p:cNvPicPr>
            <a:picLocks noChangeAspect="1"/>
          </p:cNvPicPr>
          <p:nvPr/>
        </p:nvPicPr>
        <p:blipFill rotWithShape="1">
          <a:blip r:embed="rId3">
            <a:extLst>
              <a:ext uri="{28A0092B-C50C-407E-A947-70E740481C1C}">
                <a14:useLocalDpi xmlns:a14="http://schemas.microsoft.com/office/drawing/2010/main" val="0"/>
              </a:ext>
            </a:extLst>
          </a:blip>
          <a:srcRect l="26441" r="21371"/>
          <a:stretch/>
        </p:blipFill>
        <p:spPr>
          <a:xfrm>
            <a:off x="9524773" y="1349953"/>
            <a:ext cx="1392515" cy="1778866"/>
          </a:xfrm>
          <a:prstGeom prst="rect">
            <a:avLst/>
          </a:prstGeom>
        </p:spPr>
      </p:pic>
    </p:spTree>
    <p:extLst>
      <p:ext uri="{BB962C8B-B14F-4D97-AF65-F5344CB8AC3E}">
        <p14:creationId xmlns:p14="http://schemas.microsoft.com/office/powerpoint/2010/main" val="36027601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HDFS ACLs</a:t>
            </a:r>
            <a:endParaRPr lang="en-US" dirty="0"/>
          </a:p>
        </p:txBody>
      </p:sp>
      <p:sp>
        <p:nvSpPr>
          <p:cNvPr id="3" name="Text Placeholder 2"/>
          <p:cNvSpPr>
            <a:spLocks noGrp="1"/>
          </p:cNvSpPr>
          <p:nvPr>
            <p:ph type="body" sz="quarter" idx="11"/>
          </p:nvPr>
        </p:nvSpPr>
        <p:spPr/>
        <p:txBody>
          <a:bodyPr/>
          <a:lstStyle/>
          <a:p>
            <a:pPr marL="0" indent="0">
              <a:buNone/>
            </a:pPr>
            <a:r>
              <a:rPr lang="en-US" sz="2400" dirty="0" smtClean="0"/>
              <a:t>New Tools for ACL Management (</a:t>
            </a:r>
            <a:r>
              <a:rPr lang="en-US" sz="2400" dirty="0" err="1" smtClean="0"/>
              <a:t>setfacl</a:t>
            </a:r>
            <a:r>
              <a:rPr lang="en-US" sz="2400" dirty="0" smtClean="0"/>
              <a:t>, </a:t>
            </a:r>
            <a:r>
              <a:rPr lang="en-US" sz="2400" dirty="0" err="1" smtClean="0"/>
              <a:t>getfacl</a:t>
            </a:r>
            <a:r>
              <a:rPr lang="en-US" sz="2400" dirty="0" smtClean="0"/>
              <a:t>)</a:t>
            </a:r>
          </a:p>
          <a:p>
            <a:pPr marL="0" indent="0">
              <a:buNone/>
            </a:pPr>
            <a:endParaRPr lang="en-US" sz="1200" dirty="0" smtClean="0"/>
          </a:p>
          <a:p>
            <a:pPr lvl="1"/>
            <a:r>
              <a:rPr lang="en-US" sz="1800" dirty="0" err="1">
                <a:latin typeface="Courier"/>
              </a:rPr>
              <a:t>hdfs</a:t>
            </a:r>
            <a:r>
              <a:rPr lang="en-US" sz="1800" dirty="0">
                <a:latin typeface="Courier"/>
              </a:rPr>
              <a:t> </a:t>
            </a:r>
            <a:r>
              <a:rPr lang="en-US" sz="1800" dirty="0" err="1">
                <a:latin typeface="Courier"/>
              </a:rPr>
              <a:t>dfs</a:t>
            </a:r>
            <a:r>
              <a:rPr lang="en-US" sz="1800" dirty="0">
                <a:latin typeface="Courier"/>
              </a:rPr>
              <a:t> -</a:t>
            </a:r>
            <a:r>
              <a:rPr lang="en-US" sz="1800" dirty="0" err="1">
                <a:latin typeface="Courier"/>
              </a:rPr>
              <a:t>setfacl</a:t>
            </a:r>
            <a:r>
              <a:rPr lang="en-US" sz="1800" dirty="0">
                <a:latin typeface="Courier"/>
              </a:rPr>
              <a:t> -m </a:t>
            </a:r>
            <a:r>
              <a:rPr lang="en-US" sz="1800" dirty="0" err="1">
                <a:latin typeface="Courier"/>
              </a:rPr>
              <a:t>group:execs:r</a:t>
            </a:r>
            <a:r>
              <a:rPr lang="en-US" sz="1800" dirty="0">
                <a:latin typeface="Courier"/>
              </a:rPr>
              <a:t>-- /sales-</a:t>
            </a:r>
            <a:r>
              <a:rPr lang="en-US" sz="1800" dirty="0" smtClean="0">
                <a:latin typeface="Courier"/>
              </a:rPr>
              <a:t>data</a:t>
            </a:r>
          </a:p>
          <a:p>
            <a:pPr lvl="1"/>
            <a:r>
              <a:rPr lang="en-US" sz="1800" dirty="0" err="1">
                <a:latin typeface="Courier"/>
              </a:rPr>
              <a:t>hdfs</a:t>
            </a:r>
            <a:r>
              <a:rPr lang="en-US" sz="1800" dirty="0">
                <a:latin typeface="Courier"/>
              </a:rPr>
              <a:t> </a:t>
            </a:r>
            <a:r>
              <a:rPr lang="en-US" sz="1800" dirty="0" err="1">
                <a:latin typeface="Courier"/>
              </a:rPr>
              <a:t>dfs</a:t>
            </a:r>
            <a:r>
              <a:rPr lang="en-US" sz="1800" dirty="0">
                <a:latin typeface="Courier"/>
              </a:rPr>
              <a:t> -</a:t>
            </a:r>
            <a:r>
              <a:rPr lang="en-US" sz="1800" dirty="0" err="1">
                <a:latin typeface="Courier"/>
              </a:rPr>
              <a:t>getfacl</a:t>
            </a:r>
            <a:r>
              <a:rPr lang="en-US" sz="1800" dirty="0">
                <a:latin typeface="Courier"/>
              </a:rPr>
              <a:t> /sales-data # file: /sales-data # owner: </a:t>
            </a:r>
            <a:r>
              <a:rPr lang="en-US" sz="1800" dirty="0" err="1" smtClean="0">
                <a:latin typeface="Courier"/>
              </a:rPr>
              <a:t>maya</a:t>
            </a:r>
            <a:r>
              <a:rPr lang="en-US" sz="1800" dirty="0" smtClean="0">
                <a:latin typeface="Courier"/>
              </a:rPr>
              <a:t> </a:t>
            </a:r>
            <a:r>
              <a:rPr lang="en-US" sz="1800" dirty="0">
                <a:latin typeface="Courier"/>
              </a:rPr>
              <a:t># group: sales user::</a:t>
            </a:r>
            <a:r>
              <a:rPr lang="en-US" sz="1800" dirty="0" err="1">
                <a:latin typeface="Courier"/>
              </a:rPr>
              <a:t>rw</a:t>
            </a:r>
            <a:r>
              <a:rPr lang="en-US" sz="1800" dirty="0">
                <a:latin typeface="Courier"/>
              </a:rPr>
              <a:t>- group::r-- </a:t>
            </a:r>
            <a:r>
              <a:rPr lang="en-US" sz="1800" dirty="0" err="1">
                <a:latin typeface="Courier"/>
              </a:rPr>
              <a:t>group:execs:r</a:t>
            </a:r>
            <a:r>
              <a:rPr lang="en-US" sz="1800" dirty="0">
                <a:latin typeface="Courier"/>
              </a:rPr>
              <a:t>-- mask::r-- other::-</a:t>
            </a:r>
            <a:r>
              <a:rPr lang="en-US" sz="1800" dirty="0" smtClean="0">
                <a:latin typeface="Courier"/>
              </a:rPr>
              <a:t>-</a:t>
            </a:r>
          </a:p>
          <a:p>
            <a:pPr lvl="1"/>
            <a:endParaRPr lang="en-US" sz="1800" dirty="0" smtClean="0"/>
          </a:p>
          <a:p>
            <a:pPr lvl="1"/>
            <a:r>
              <a:rPr lang="en-US" sz="1800" dirty="0" smtClean="0"/>
              <a:t>How do you know if a directory has ACLs set?</a:t>
            </a:r>
          </a:p>
          <a:p>
            <a:pPr lvl="1"/>
            <a:r>
              <a:rPr lang="en-US" sz="1800" dirty="0" err="1">
                <a:latin typeface="Courier"/>
                <a:cs typeface="Courier"/>
              </a:rPr>
              <a:t>hdfs</a:t>
            </a:r>
            <a:r>
              <a:rPr lang="en-US" sz="1800" dirty="0">
                <a:latin typeface="Courier"/>
                <a:cs typeface="Courier"/>
              </a:rPr>
              <a:t> </a:t>
            </a:r>
            <a:r>
              <a:rPr lang="en-US" sz="1800" dirty="0" err="1">
                <a:latin typeface="Courier"/>
                <a:cs typeface="Courier"/>
              </a:rPr>
              <a:t>dfs</a:t>
            </a:r>
            <a:r>
              <a:rPr lang="en-US" sz="1800" dirty="0">
                <a:latin typeface="Courier"/>
                <a:cs typeface="Courier"/>
              </a:rPr>
              <a:t> -</a:t>
            </a:r>
            <a:r>
              <a:rPr lang="en-US" sz="1800" dirty="0" err="1">
                <a:latin typeface="Courier"/>
                <a:cs typeface="Courier"/>
              </a:rPr>
              <a:t>ls</a:t>
            </a:r>
            <a:r>
              <a:rPr lang="en-US" sz="1800" dirty="0">
                <a:latin typeface="Courier"/>
                <a:cs typeface="Courier"/>
              </a:rPr>
              <a:t> /sales-data Found 1 items -</a:t>
            </a:r>
            <a:r>
              <a:rPr lang="en-US" sz="1800" dirty="0" err="1">
                <a:latin typeface="Courier"/>
                <a:cs typeface="Courier"/>
              </a:rPr>
              <a:t>rw</a:t>
            </a:r>
            <a:r>
              <a:rPr lang="en-US" sz="1800" dirty="0">
                <a:latin typeface="Courier"/>
                <a:cs typeface="Courier"/>
              </a:rPr>
              <a:t>-r-----</a:t>
            </a:r>
            <a:r>
              <a:rPr lang="en-US" sz="1800" b="1" dirty="0">
                <a:latin typeface="Courier"/>
                <a:cs typeface="Courier"/>
              </a:rPr>
              <a:t>+</a:t>
            </a:r>
            <a:r>
              <a:rPr lang="en-US" sz="1800" dirty="0">
                <a:latin typeface="Courier"/>
                <a:cs typeface="Courier"/>
              </a:rPr>
              <a:t>  3 </a:t>
            </a:r>
            <a:r>
              <a:rPr lang="en-US" sz="1800" dirty="0" err="1" smtClean="0">
                <a:latin typeface="Courier"/>
                <a:cs typeface="Courier"/>
              </a:rPr>
              <a:t>maya</a:t>
            </a:r>
            <a:r>
              <a:rPr lang="en-US" sz="1800" dirty="0" smtClean="0">
                <a:latin typeface="Courier"/>
                <a:cs typeface="Courier"/>
              </a:rPr>
              <a:t> sales </a:t>
            </a:r>
            <a:r>
              <a:rPr lang="en-US" sz="1800" dirty="0">
                <a:latin typeface="Courier"/>
                <a:cs typeface="Courier"/>
              </a:rPr>
              <a:t>         0 2014-03-04 16:31 /sales-data</a:t>
            </a:r>
            <a:endParaRPr lang="en-US" sz="1800" dirty="0" smtClean="0">
              <a:latin typeface="Courier"/>
              <a:cs typeface="Courier"/>
            </a:endParaRPr>
          </a:p>
          <a:p>
            <a:pPr lvl="2"/>
            <a:endParaRPr lang="en-US" sz="1600" dirty="0" smtClean="0"/>
          </a:p>
        </p:txBody>
      </p:sp>
    </p:spTree>
    <p:extLst>
      <p:ext uri="{BB962C8B-B14F-4D97-AF65-F5344CB8AC3E}">
        <p14:creationId xmlns:p14="http://schemas.microsoft.com/office/powerpoint/2010/main" val="18325226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HDFS ACLs Best Practices</a:t>
            </a:r>
            <a:endParaRPr lang="en-US" dirty="0"/>
          </a:p>
        </p:txBody>
      </p:sp>
      <p:sp>
        <p:nvSpPr>
          <p:cNvPr id="3" name="Text Placeholder 2"/>
          <p:cNvSpPr>
            <a:spLocks noGrp="1"/>
          </p:cNvSpPr>
          <p:nvPr>
            <p:ph type="body" sz="quarter" idx="11"/>
          </p:nvPr>
        </p:nvSpPr>
        <p:spPr/>
        <p:txBody>
          <a:bodyPr/>
          <a:lstStyle/>
          <a:p>
            <a:r>
              <a:rPr lang="en-US" dirty="0" smtClean="0"/>
              <a:t>Start with traditional HDFS permissions to implement most permission requirements.</a:t>
            </a:r>
          </a:p>
          <a:p>
            <a:endParaRPr lang="en-US" dirty="0"/>
          </a:p>
          <a:p>
            <a:r>
              <a:rPr lang="en-US" dirty="0" smtClean="0"/>
              <a:t>Define a smaller number of ACLs to handle exceptional cases.</a:t>
            </a:r>
          </a:p>
          <a:p>
            <a:endParaRPr lang="en-US" dirty="0"/>
          </a:p>
          <a:p>
            <a:r>
              <a:rPr lang="en-US" dirty="0" smtClean="0"/>
              <a:t>A file with an ACL incurs an additional cost in memory in the </a:t>
            </a:r>
            <a:r>
              <a:rPr lang="en-US" dirty="0" err="1" smtClean="0"/>
              <a:t>NameNode</a:t>
            </a:r>
            <a:r>
              <a:rPr lang="en-US" dirty="0" smtClean="0"/>
              <a:t> compared to a file that has only traditional permissions.</a:t>
            </a:r>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21</a:t>
            </a:fld>
            <a:endParaRPr lang="en-US" dirty="0"/>
          </a:p>
        </p:txBody>
      </p:sp>
      <p:sp>
        <p:nvSpPr>
          <p:cNvPr id="5" name="Footer Placeholder 4"/>
          <p:cNvSpPr>
            <a:spLocks noGrp="1"/>
          </p:cNvSpPr>
          <p:nvPr>
            <p:ph type="ftr" sz="quarter" idx="13"/>
          </p:nvPr>
        </p:nvSpPr>
        <p:spPr/>
        <p:txBody>
          <a:bodyPr/>
          <a:lstStyle/>
          <a:p>
            <a:pPr>
              <a:defRPr/>
            </a:pPr>
            <a:r>
              <a:rPr lang="en-US" smtClean="0"/>
              <a:t>Architecting the Future of Big Data</a:t>
            </a:r>
            <a:endParaRPr lang="en-US" dirty="0"/>
          </a:p>
        </p:txBody>
      </p:sp>
    </p:spTree>
    <p:extLst>
      <p:ext uri="{BB962C8B-B14F-4D97-AF65-F5344CB8AC3E}">
        <p14:creationId xmlns:p14="http://schemas.microsoft.com/office/powerpoint/2010/main" val="301700030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Reporting </a:t>
            </a:r>
            <a:r>
              <a:rPr lang="en-US" dirty="0" err="1" smtClean="0"/>
              <a:t>DataNode</a:t>
            </a:r>
            <a:r>
              <a:rPr lang="en-US" dirty="0" smtClean="0"/>
              <a:t> Volume Failures</a:t>
            </a:r>
            <a:endParaRPr lang="en-US" dirty="0"/>
          </a:p>
        </p:txBody>
      </p:sp>
      <p:sp>
        <p:nvSpPr>
          <p:cNvPr id="3" name="Text Placeholder 2"/>
          <p:cNvSpPr>
            <a:spLocks noGrp="1"/>
          </p:cNvSpPr>
          <p:nvPr>
            <p:ph type="body" sz="quarter" idx="11"/>
          </p:nvPr>
        </p:nvSpPr>
        <p:spPr/>
        <p:txBody>
          <a:bodyPr/>
          <a:lstStyle/>
          <a:p>
            <a:r>
              <a:rPr lang="en-US" dirty="0" smtClean="0"/>
              <a:t>Configuring </a:t>
            </a:r>
            <a:r>
              <a:rPr lang="en-US" dirty="0" err="1" smtClean="0"/>
              <a:t>dfs.datanode.failed.volumes.tolerated</a:t>
            </a:r>
            <a:r>
              <a:rPr lang="en-US" dirty="0" smtClean="0"/>
              <a:t> &gt; 0 enables a </a:t>
            </a:r>
            <a:r>
              <a:rPr lang="en-US" dirty="0" err="1" smtClean="0"/>
              <a:t>DataNode</a:t>
            </a:r>
            <a:r>
              <a:rPr lang="en-US" dirty="0" smtClean="0"/>
              <a:t> to keep running after volume failures</a:t>
            </a:r>
          </a:p>
          <a:p>
            <a:r>
              <a:rPr lang="en-US" dirty="0" err="1" smtClean="0"/>
              <a:t>DataNode</a:t>
            </a:r>
            <a:r>
              <a:rPr lang="en-US" dirty="0" smtClean="0"/>
              <a:t> is still running, but capacity is degraded</a:t>
            </a:r>
          </a:p>
          <a:p>
            <a:r>
              <a:rPr lang="en-US" dirty="0" smtClean="0"/>
              <a:t>HDFS already provided a count of failed volumes for each </a:t>
            </a:r>
            <a:r>
              <a:rPr lang="en-US" dirty="0" err="1" smtClean="0"/>
              <a:t>DataNode</a:t>
            </a:r>
            <a:r>
              <a:rPr lang="en-US" dirty="0" smtClean="0"/>
              <a:t>, but no further details</a:t>
            </a:r>
          </a:p>
          <a:p>
            <a:r>
              <a:rPr lang="en-US" dirty="0" smtClean="0"/>
              <a:t>Apache </a:t>
            </a:r>
            <a:r>
              <a:rPr lang="en-US" dirty="0" err="1" smtClean="0"/>
              <a:t>Hadoop</a:t>
            </a:r>
            <a:r>
              <a:rPr lang="en-US" dirty="0" smtClean="0"/>
              <a:t> 2.7.0 provides more information: failed path, estimated lost capacity and failure date/time</a:t>
            </a:r>
          </a:p>
          <a:p>
            <a:r>
              <a:rPr lang="en-US" dirty="0" smtClean="0"/>
              <a:t>An administrator can use this information to prioritize cluster maintenance work</a:t>
            </a:r>
            <a:endParaRPr lang="en-US" dirty="0"/>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22</a:t>
            </a:fld>
            <a:endParaRPr lang="en-US" dirty="0"/>
          </a:p>
        </p:txBody>
      </p:sp>
      <p:sp>
        <p:nvSpPr>
          <p:cNvPr id="5" name="Footer Placeholder 4"/>
          <p:cNvSpPr>
            <a:spLocks noGrp="1"/>
          </p:cNvSpPr>
          <p:nvPr>
            <p:ph type="ftr" sz="quarter" idx="13"/>
          </p:nvPr>
        </p:nvSpPr>
        <p:spPr/>
        <p:txBody>
          <a:bodyPr/>
          <a:lstStyle/>
          <a:p>
            <a:pPr>
              <a:defRPr/>
            </a:pPr>
            <a:r>
              <a:rPr lang="en-US" smtClean="0"/>
              <a:t>Architecting the Future of Big Data</a:t>
            </a:r>
            <a:endParaRPr lang="en-US" dirty="0"/>
          </a:p>
        </p:txBody>
      </p:sp>
    </p:spTree>
    <p:extLst>
      <p:ext uri="{BB962C8B-B14F-4D97-AF65-F5344CB8AC3E}">
        <p14:creationId xmlns:p14="http://schemas.microsoft.com/office/powerpoint/2010/main" val="400405345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Reporting </a:t>
            </a:r>
            <a:r>
              <a:rPr lang="en-US" dirty="0" err="1" smtClean="0"/>
              <a:t>DataNode</a:t>
            </a:r>
            <a:r>
              <a:rPr lang="en-US" dirty="0" smtClean="0"/>
              <a:t> Volume Failures</a:t>
            </a:r>
            <a:endParaRPr lang="en-US" dirty="0"/>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23</a:t>
            </a:fld>
            <a:endParaRPr lang="en-US" dirty="0"/>
          </a:p>
        </p:txBody>
      </p:sp>
      <p:sp>
        <p:nvSpPr>
          <p:cNvPr id="5" name="Footer Placeholder 4"/>
          <p:cNvSpPr>
            <a:spLocks noGrp="1"/>
          </p:cNvSpPr>
          <p:nvPr>
            <p:ph type="ftr" sz="quarter" idx="13"/>
          </p:nvPr>
        </p:nvSpPr>
        <p:spPr/>
        <p:txBody>
          <a:bodyPr/>
          <a:lstStyle/>
          <a:p>
            <a:pPr>
              <a:defRPr/>
            </a:pPr>
            <a:r>
              <a:rPr lang="en-US" smtClean="0"/>
              <a:t>Architecting the Future of Big Data</a:t>
            </a:r>
            <a:endParaRPr lang="en-US" dirty="0"/>
          </a:p>
        </p:txBody>
      </p:sp>
      <p:pic>
        <p:nvPicPr>
          <p:cNvPr id="3" name="Content Placeholder 2" descr="HDFS-7604-screenshot-5.png"/>
          <p:cNvPicPr>
            <a:picLocks noGrp="1" noChangeAspect="1"/>
          </p:cNvPicPr>
          <p:nvPr>
            <p:ph sz="quarter" idx="14"/>
          </p:nvPr>
        </p:nvPicPr>
        <p:blipFill>
          <a:blip r:embed="rId3">
            <a:extLst>
              <a:ext uri="{28A0092B-C50C-407E-A947-70E740481C1C}">
                <a14:useLocalDpi xmlns:a14="http://schemas.microsoft.com/office/drawing/2010/main" val="0"/>
              </a:ext>
            </a:extLst>
          </a:blip>
          <a:srcRect t="10835" b="10835"/>
          <a:stretch>
            <a:fillRect/>
          </a:stretch>
        </p:blipFill>
        <p:spPr/>
      </p:pic>
      <p:sp>
        <p:nvSpPr>
          <p:cNvPr id="7" name="Line Callout 1 6"/>
          <p:cNvSpPr/>
          <p:nvPr/>
        </p:nvSpPr>
        <p:spPr>
          <a:xfrm>
            <a:off x="909617" y="4219866"/>
            <a:ext cx="1029974" cy="681181"/>
          </a:xfrm>
          <a:prstGeom prst="borderCallout1">
            <a:avLst>
              <a:gd name="adj1" fmla="val 101801"/>
              <a:gd name="adj2" fmla="val 52197"/>
              <a:gd name="adj3" fmla="val 165043"/>
              <a:gd name="adj4" fmla="val 104024"/>
            </a:avLst>
          </a:prstGeom>
          <a:ln>
            <a:tailEnd type="arrow"/>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New</a:t>
            </a:r>
            <a:endParaRPr lang="en-US" dirty="0"/>
          </a:p>
        </p:txBody>
      </p:sp>
    </p:spTree>
    <p:extLst>
      <p:ext uri="{BB962C8B-B14F-4D97-AF65-F5344CB8AC3E}">
        <p14:creationId xmlns:p14="http://schemas.microsoft.com/office/powerpoint/2010/main" val="366533771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Reporting </a:t>
            </a:r>
            <a:r>
              <a:rPr lang="en-US" dirty="0" err="1"/>
              <a:t>DataNode</a:t>
            </a:r>
            <a:r>
              <a:rPr lang="en-US" dirty="0"/>
              <a:t> </a:t>
            </a:r>
            <a:r>
              <a:rPr lang="en-US" dirty="0" smtClean="0"/>
              <a:t>Volume Failures</a:t>
            </a:r>
            <a:endParaRPr lang="en-US" dirty="0"/>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24</a:t>
            </a:fld>
            <a:endParaRPr lang="en-US" dirty="0"/>
          </a:p>
        </p:txBody>
      </p:sp>
      <p:sp>
        <p:nvSpPr>
          <p:cNvPr id="5" name="Footer Placeholder 4"/>
          <p:cNvSpPr>
            <a:spLocks noGrp="1"/>
          </p:cNvSpPr>
          <p:nvPr>
            <p:ph type="ftr" sz="quarter" idx="13"/>
          </p:nvPr>
        </p:nvSpPr>
        <p:spPr/>
        <p:txBody>
          <a:bodyPr/>
          <a:lstStyle/>
          <a:p>
            <a:pPr>
              <a:defRPr/>
            </a:pPr>
            <a:r>
              <a:rPr lang="en-US" smtClean="0"/>
              <a:t>Architecting the Future of Big Data</a:t>
            </a:r>
            <a:endParaRPr lang="en-US" dirty="0"/>
          </a:p>
        </p:txBody>
      </p:sp>
      <p:pic>
        <p:nvPicPr>
          <p:cNvPr id="3" name="Content Placeholder 2" descr="HDFS-7604-screenshot-6.png"/>
          <p:cNvPicPr>
            <a:picLocks noGrp="1" noChangeAspect="1"/>
          </p:cNvPicPr>
          <p:nvPr>
            <p:ph sz="quarter" idx="14"/>
          </p:nvPr>
        </p:nvPicPr>
        <p:blipFill>
          <a:blip r:embed="rId3">
            <a:extLst>
              <a:ext uri="{28A0092B-C50C-407E-A947-70E740481C1C}">
                <a14:useLocalDpi xmlns:a14="http://schemas.microsoft.com/office/drawing/2010/main" val="0"/>
              </a:ext>
            </a:extLst>
          </a:blip>
          <a:srcRect t="10835" b="10835"/>
          <a:stretch>
            <a:fillRect/>
          </a:stretch>
        </p:blipFill>
        <p:spPr/>
      </p:pic>
    </p:spTree>
    <p:extLst>
      <p:ext uri="{BB962C8B-B14F-4D97-AF65-F5344CB8AC3E}">
        <p14:creationId xmlns:p14="http://schemas.microsoft.com/office/powerpoint/2010/main" val="134274498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Reporting </a:t>
            </a:r>
            <a:r>
              <a:rPr lang="en-US" dirty="0" err="1"/>
              <a:t>DataNode</a:t>
            </a:r>
            <a:r>
              <a:rPr lang="en-US" dirty="0"/>
              <a:t> </a:t>
            </a:r>
            <a:r>
              <a:rPr lang="en-US" dirty="0" smtClean="0"/>
              <a:t>Volume Failures</a:t>
            </a:r>
            <a:endParaRPr lang="en-US" dirty="0"/>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25</a:t>
            </a:fld>
            <a:endParaRPr lang="en-US" dirty="0"/>
          </a:p>
        </p:txBody>
      </p:sp>
      <p:sp>
        <p:nvSpPr>
          <p:cNvPr id="5" name="Footer Placeholder 4"/>
          <p:cNvSpPr>
            <a:spLocks noGrp="1"/>
          </p:cNvSpPr>
          <p:nvPr>
            <p:ph type="ftr" sz="quarter" idx="13"/>
          </p:nvPr>
        </p:nvSpPr>
        <p:spPr/>
        <p:txBody>
          <a:bodyPr/>
          <a:lstStyle/>
          <a:p>
            <a:pPr>
              <a:defRPr/>
            </a:pPr>
            <a:r>
              <a:rPr lang="en-US" smtClean="0"/>
              <a:t>Architecting the Future of Big Data</a:t>
            </a:r>
            <a:endParaRPr lang="en-US" dirty="0"/>
          </a:p>
        </p:txBody>
      </p:sp>
      <p:pic>
        <p:nvPicPr>
          <p:cNvPr id="3" name="Content Placeholder 2" descr="HDFS-7604-screenshot-7.png"/>
          <p:cNvPicPr>
            <a:picLocks noGrp="1" noChangeAspect="1"/>
          </p:cNvPicPr>
          <p:nvPr>
            <p:ph sz="quarter" idx="14"/>
          </p:nvPr>
        </p:nvPicPr>
        <p:blipFill>
          <a:blip r:embed="rId3">
            <a:extLst>
              <a:ext uri="{28A0092B-C50C-407E-A947-70E740481C1C}">
                <a14:useLocalDpi xmlns:a14="http://schemas.microsoft.com/office/drawing/2010/main" val="0"/>
              </a:ext>
            </a:extLst>
          </a:blip>
          <a:srcRect t="10835" b="10835"/>
          <a:stretch>
            <a:fillRect/>
          </a:stretch>
        </p:blipFill>
        <p:spPr/>
      </p:pic>
    </p:spTree>
    <p:extLst>
      <p:ext uri="{BB962C8B-B14F-4D97-AF65-F5344CB8AC3E}">
        <p14:creationId xmlns:p14="http://schemas.microsoft.com/office/powerpoint/2010/main" val="134274498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Reporting </a:t>
            </a:r>
            <a:r>
              <a:rPr lang="en-US" dirty="0" err="1" smtClean="0"/>
              <a:t>DataNode</a:t>
            </a:r>
            <a:r>
              <a:rPr lang="en-US" dirty="0" smtClean="0"/>
              <a:t> Volume Failures</a:t>
            </a:r>
            <a:endParaRPr lang="en-US" dirty="0"/>
          </a:p>
        </p:txBody>
      </p:sp>
      <p:sp>
        <p:nvSpPr>
          <p:cNvPr id="3" name="Text Placeholder 2"/>
          <p:cNvSpPr>
            <a:spLocks noGrp="1"/>
          </p:cNvSpPr>
          <p:nvPr>
            <p:ph type="body" sz="quarter" idx="11"/>
          </p:nvPr>
        </p:nvSpPr>
        <p:spPr/>
        <p:txBody>
          <a:bodyPr/>
          <a:lstStyle/>
          <a:p>
            <a:r>
              <a:rPr lang="en-US" dirty="0" smtClean="0"/>
              <a:t>Everything in the web UI is sourced from standardized </a:t>
            </a:r>
            <a:r>
              <a:rPr lang="en-US" dirty="0" err="1" smtClean="0"/>
              <a:t>Hadoop</a:t>
            </a:r>
            <a:r>
              <a:rPr lang="en-US" dirty="0" smtClean="0"/>
              <a:t> metrics</a:t>
            </a:r>
          </a:p>
          <a:p>
            <a:pPr lvl="1"/>
            <a:r>
              <a:rPr lang="en-US" dirty="0" smtClean="0"/>
              <a:t>Each </a:t>
            </a:r>
            <a:r>
              <a:rPr lang="en-US" dirty="0" err="1" smtClean="0"/>
              <a:t>DataNode</a:t>
            </a:r>
            <a:r>
              <a:rPr lang="en-US" dirty="0" smtClean="0"/>
              <a:t> publishes its own metrics</a:t>
            </a:r>
          </a:p>
          <a:p>
            <a:pPr lvl="1"/>
            <a:r>
              <a:rPr lang="en-US" dirty="0" err="1" smtClean="0"/>
              <a:t>NameNode</a:t>
            </a:r>
            <a:r>
              <a:rPr lang="en-US" dirty="0" smtClean="0"/>
              <a:t> publishes aggregate information from every </a:t>
            </a:r>
            <a:r>
              <a:rPr lang="en-US" dirty="0" err="1" smtClean="0"/>
              <a:t>DataNode</a:t>
            </a:r>
            <a:endParaRPr lang="en-US" dirty="0" smtClean="0"/>
          </a:p>
          <a:p>
            <a:r>
              <a:rPr lang="en-US" dirty="0" smtClean="0"/>
              <a:t>Metrics accessible through JMX or the HTTP /</a:t>
            </a:r>
            <a:r>
              <a:rPr lang="en-US" dirty="0" err="1" smtClean="0"/>
              <a:t>jmx</a:t>
            </a:r>
            <a:r>
              <a:rPr lang="en-US" dirty="0" smtClean="0"/>
              <a:t> URI</a:t>
            </a:r>
          </a:p>
          <a:p>
            <a:r>
              <a:rPr lang="en-US" dirty="0" smtClean="0"/>
              <a:t>Integrated in </a:t>
            </a:r>
            <a:r>
              <a:rPr lang="en-US" dirty="0" err="1" smtClean="0"/>
              <a:t>Ambari</a:t>
            </a:r>
            <a:endParaRPr lang="en-US" dirty="0" smtClean="0"/>
          </a:p>
          <a:p>
            <a:r>
              <a:rPr lang="en-US" dirty="0" smtClean="0"/>
              <a:t>Can be integrated into your preferred management tools and ops dashboards</a:t>
            </a:r>
            <a:endParaRPr lang="en-US" dirty="0"/>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26</a:t>
            </a:fld>
            <a:endParaRPr lang="en-US" dirty="0"/>
          </a:p>
        </p:txBody>
      </p:sp>
      <p:sp>
        <p:nvSpPr>
          <p:cNvPr id="5" name="Footer Placeholder 4"/>
          <p:cNvSpPr>
            <a:spLocks noGrp="1"/>
          </p:cNvSpPr>
          <p:nvPr>
            <p:ph type="ftr" sz="quarter" idx="13"/>
          </p:nvPr>
        </p:nvSpPr>
        <p:spPr/>
        <p:txBody>
          <a:bodyPr/>
          <a:lstStyle/>
          <a:p>
            <a:pPr>
              <a:defRPr/>
            </a:pPr>
            <a:r>
              <a:rPr lang="en-US" smtClean="0"/>
              <a:t>Architecting the Future of Big Data</a:t>
            </a:r>
            <a:endParaRPr lang="en-US" dirty="0"/>
          </a:p>
        </p:txBody>
      </p:sp>
    </p:spTree>
    <p:extLst>
      <p:ext uri="{BB962C8B-B14F-4D97-AF65-F5344CB8AC3E}">
        <p14:creationId xmlns:p14="http://schemas.microsoft.com/office/powerpoint/2010/main" val="385467330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HDFS Storage Architecture Evolution</a:t>
            </a:r>
            <a:endParaRPr lang="en-US" dirty="0"/>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6916970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HDFS Reads</a:t>
            </a:r>
            <a:endParaRPr lang="en-US" dirty="0"/>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28</a:t>
            </a:fld>
            <a:endParaRPr lang="en-US" dirty="0"/>
          </a:p>
        </p:txBody>
      </p:sp>
      <p:sp>
        <p:nvSpPr>
          <p:cNvPr id="5" name="Footer Placeholder 4"/>
          <p:cNvSpPr>
            <a:spLocks noGrp="1"/>
          </p:cNvSpPr>
          <p:nvPr>
            <p:ph type="ftr" sz="quarter" idx="13"/>
          </p:nvPr>
        </p:nvSpPr>
        <p:spPr/>
        <p:txBody>
          <a:bodyPr/>
          <a:lstStyle/>
          <a:p>
            <a:pPr>
              <a:defRPr/>
            </a:pPr>
            <a:r>
              <a:rPr lang="en-US" smtClean="0"/>
              <a:t>Architecting the Future of Big Data</a:t>
            </a:r>
            <a:endParaRPr lang="en-US" dirty="0"/>
          </a:p>
        </p:txBody>
      </p:sp>
      <p:pic>
        <p:nvPicPr>
          <p:cNvPr id="2" name="Content Placeholder 1" descr="Fig1-HDFS-Reads.png"/>
          <p:cNvPicPr>
            <a:picLocks noGrp="1" noChangeAspect="1"/>
          </p:cNvPicPr>
          <p:nvPr>
            <p:ph sz="quarter" idx="14"/>
          </p:nvPr>
        </p:nvPicPr>
        <p:blipFill>
          <a:blip r:embed="rId2">
            <a:extLst>
              <a:ext uri="{28A0092B-C50C-407E-A947-70E740481C1C}">
                <a14:useLocalDpi xmlns:a14="http://schemas.microsoft.com/office/drawing/2010/main" val="0"/>
              </a:ext>
            </a:extLst>
          </a:blip>
          <a:srcRect t="8960" b="8960"/>
          <a:stretch>
            <a:fillRect/>
          </a:stretch>
        </p:blipFill>
        <p:spPr/>
      </p:pic>
    </p:spTree>
    <p:extLst>
      <p:ext uri="{BB962C8B-B14F-4D97-AF65-F5344CB8AC3E}">
        <p14:creationId xmlns:p14="http://schemas.microsoft.com/office/powerpoint/2010/main" val="114629537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HDFS Short-Circuit Reads</a:t>
            </a:r>
            <a:endParaRPr lang="en-US" dirty="0"/>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29</a:t>
            </a:fld>
            <a:endParaRPr lang="en-US" dirty="0"/>
          </a:p>
        </p:txBody>
      </p:sp>
      <p:sp>
        <p:nvSpPr>
          <p:cNvPr id="5" name="Footer Placeholder 4"/>
          <p:cNvSpPr>
            <a:spLocks noGrp="1"/>
          </p:cNvSpPr>
          <p:nvPr>
            <p:ph type="ftr" sz="quarter" idx="13"/>
          </p:nvPr>
        </p:nvSpPr>
        <p:spPr/>
        <p:txBody>
          <a:bodyPr/>
          <a:lstStyle/>
          <a:p>
            <a:pPr>
              <a:defRPr/>
            </a:pPr>
            <a:r>
              <a:rPr lang="en-US" smtClean="0"/>
              <a:t>Architecting the Future of Big Data</a:t>
            </a:r>
            <a:endParaRPr lang="en-US" dirty="0"/>
          </a:p>
        </p:txBody>
      </p:sp>
      <p:pic>
        <p:nvPicPr>
          <p:cNvPr id="2" name="Content Placeholder 1" descr="Fig2-HDFS-Short-Circuit-Reads.png"/>
          <p:cNvPicPr>
            <a:picLocks noGrp="1" noChangeAspect="1"/>
          </p:cNvPicPr>
          <p:nvPr>
            <p:ph sz="quarter" idx="14"/>
          </p:nvPr>
        </p:nvPicPr>
        <p:blipFill>
          <a:blip r:embed="rId2">
            <a:extLst>
              <a:ext uri="{28A0092B-C50C-407E-A947-70E740481C1C}">
                <a14:useLocalDpi xmlns:a14="http://schemas.microsoft.com/office/drawing/2010/main" val="0"/>
              </a:ext>
            </a:extLst>
          </a:blip>
          <a:srcRect t="8960" b="8960"/>
          <a:stretch>
            <a:fillRect/>
          </a:stretch>
        </p:blipFill>
        <p:spPr/>
      </p:pic>
    </p:spTree>
    <p:extLst>
      <p:ext uri="{BB962C8B-B14F-4D97-AF65-F5344CB8AC3E}">
        <p14:creationId xmlns:p14="http://schemas.microsoft.com/office/powerpoint/2010/main" val="308712746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1"/>
          </p:nvPr>
        </p:nvSpPr>
        <p:spPr/>
        <p:txBody>
          <a:bodyPr/>
          <a:lstStyle/>
          <a:p>
            <a:r>
              <a:rPr lang="en-US" dirty="0" smtClean="0"/>
              <a:t>History of </a:t>
            </a:r>
            <a:r>
              <a:rPr lang="en-US" dirty="0" err="1" smtClean="0"/>
              <a:t>Hadoop</a:t>
            </a:r>
            <a:endParaRPr lang="en-US" dirty="0" smtClean="0"/>
          </a:p>
          <a:p>
            <a:r>
              <a:rPr lang="en-US" dirty="0" smtClean="0"/>
              <a:t>HDFS: </a:t>
            </a:r>
            <a:r>
              <a:rPr lang="en-US" dirty="0" err="1" smtClean="0"/>
              <a:t>Hadoop</a:t>
            </a:r>
            <a:r>
              <a:rPr lang="en-US" dirty="0" smtClean="0"/>
              <a:t> Distributed File System</a:t>
            </a:r>
          </a:p>
          <a:p>
            <a:pPr lvl="1"/>
            <a:r>
              <a:rPr lang="en-US" dirty="0" smtClean="0"/>
              <a:t>High-Level</a:t>
            </a:r>
            <a:r>
              <a:rPr lang="en-US" dirty="0" smtClean="0"/>
              <a:t> Architecture</a:t>
            </a:r>
          </a:p>
          <a:p>
            <a:pPr lvl="1"/>
            <a:r>
              <a:rPr lang="en-US" dirty="0" smtClean="0"/>
              <a:t>Recent Features</a:t>
            </a:r>
          </a:p>
          <a:p>
            <a:pPr lvl="1"/>
            <a:r>
              <a:rPr lang="en-US" dirty="0" smtClean="0"/>
              <a:t>Storage Architecture Evolution</a:t>
            </a:r>
          </a:p>
          <a:p>
            <a:r>
              <a:rPr lang="en-US" dirty="0" err="1" smtClean="0"/>
              <a:t>MapReduce</a:t>
            </a:r>
            <a:endParaRPr lang="en-US" dirty="0" smtClean="0"/>
          </a:p>
          <a:p>
            <a:pPr lvl="1"/>
            <a:r>
              <a:rPr lang="en-US" dirty="0" smtClean="0"/>
              <a:t>High-Level Architecture</a:t>
            </a:r>
          </a:p>
          <a:p>
            <a:pPr lvl="1"/>
            <a:r>
              <a:rPr lang="en-US" dirty="0" smtClean="0"/>
              <a:t>Computational Model</a:t>
            </a:r>
          </a:p>
          <a:p>
            <a:r>
              <a:rPr lang="en-US" dirty="0" smtClean="0"/>
              <a:t>YARN</a:t>
            </a:r>
          </a:p>
          <a:p>
            <a:pPr lvl="1"/>
            <a:r>
              <a:rPr lang="en-US" dirty="0" smtClean="0"/>
              <a:t>High-Level Architecture</a:t>
            </a:r>
          </a:p>
          <a:p>
            <a:pPr lvl="1"/>
            <a:r>
              <a:rPr lang="en-US" dirty="0" smtClean="0"/>
              <a:t>Recent Features</a:t>
            </a:r>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3</a:t>
            </a:fld>
            <a:endParaRPr lang="en-US" dirty="0"/>
          </a:p>
        </p:txBody>
      </p:sp>
      <p:sp>
        <p:nvSpPr>
          <p:cNvPr id="5" name="Footer Placeholder 4"/>
          <p:cNvSpPr>
            <a:spLocks noGrp="1"/>
          </p:cNvSpPr>
          <p:nvPr>
            <p:ph type="ftr" sz="quarter" idx="13"/>
          </p:nvPr>
        </p:nvSpPr>
        <p:spPr/>
        <p:txBody>
          <a:bodyPr/>
          <a:lstStyle/>
          <a:p>
            <a:pPr>
              <a:defRPr/>
            </a:pPr>
            <a:r>
              <a:rPr lang="en-US" smtClean="0"/>
              <a:t>Architecting the Future of Big Data</a:t>
            </a:r>
            <a:endParaRPr lang="en-US" dirty="0"/>
          </a:p>
        </p:txBody>
      </p:sp>
    </p:spTree>
    <p:extLst>
      <p:ext uri="{BB962C8B-B14F-4D97-AF65-F5344CB8AC3E}">
        <p14:creationId xmlns:p14="http://schemas.microsoft.com/office/powerpoint/2010/main" val="400693468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HDFS Short-Circuit Reads</a:t>
            </a:r>
            <a:endParaRPr lang="en-US" dirty="0"/>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30</a:t>
            </a:fld>
            <a:endParaRPr lang="en-US" dirty="0"/>
          </a:p>
        </p:txBody>
      </p:sp>
      <p:sp>
        <p:nvSpPr>
          <p:cNvPr id="5" name="Footer Placeholder 4"/>
          <p:cNvSpPr>
            <a:spLocks noGrp="1"/>
          </p:cNvSpPr>
          <p:nvPr>
            <p:ph type="ftr" sz="quarter" idx="13"/>
          </p:nvPr>
        </p:nvSpPr>
        <p:spPr/>
        <p:txBody>
          <a:bodyPr/>
          <a:lstStyle/>
          <a:p>
            <a:pPr>
              <a:defRPr/>
            </a:pPr>
            <a:r>
              <a:rPr lang="en-US" smtClean="0"/>
              <a:t>Architecting the Future of Big Data</a:t>
            </a:r>
            <a:endParaRPr lang="en-US" dirty="0"/>
          </a:p>
        </p:txBody>
      </p:sp>
      <p:pic>
        <p:nvPicPr>
          <p:cNvPr id="2" name="Content Placeholder 1" descr="Fig3-HDFS-Short-Circuit-Reads.png"/>
          <p:cNvPicPr>
            <a:picLocks noGrp="1" noChangeAspect="1"/>
          </p:cNvPicPr>
          <p:nvPr>
            <p:ph sz="quarter" idx="14"/>
          </p:nvPr>
        </p:nvPicPr>
        <p:blipFill>
          <a:blip r:embed="rId2">
            <a:extLst>
              <a:ext uri="{28A0092B-C50C-407E-A947-70E740481C1C}">
                <a14:useLocalDpi xmlns:a14="http://schemas.microsoft.com/office/drawing/2010/main" val="0"/>
              </a:ext>
            </a:extLst>
          </a:blip>
          <a:srcRect t="8960" b="8960"/>
          <a:stretch>
            <a:fillRect/>
          </a:stretch>
        </p:blipFill>
        <p:spPr/>
      </p:pic>
    </p:spTree>
    <p:extLst>
      <p:ext uri="{BB962C8B-B14F-4D97-AF65-F5344CB8AC3E}">
        <p14:creationId xmlns:p14="http://schemas.microsoft.com/office/powerpoint/2010/main" val="130606376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Shortcomings of Existing RAM Utilization</a:t>
            </a:r>
          </a:p>
        </p:txBody>
      </p:sp>
      <p:sp>
        <p:nvSpPr>
          <p:cNvPr id="3" name="Text Placeholder 2"/>
          <p:cNvSpPr>
            <a:spLocks noGrp="1"/>
          </p:cNvSpPr>
          <p:nvPr>
            <p:ph type="body" sz="quarter" idx="11"/>
          </p:nvPr>
        </p:nvSpPr>
        <p:spPr/>
        <p:txBody>
          <a:bodyPr/>
          <a:lstStyle/>
          <a:p>
            <a:r>
              <a:rPr lang="en-US" dirty="0"/>
              <a:t>Lack of Control</a:t>
            </a:r>
          </a:p>
          <a:p>
            <a:pPr lvl="1"/>
            <a:r>
              <a:rPr lang="en-US" dirty="0"/>
              <a:t>Kernel decides what to retain in cache and what to evict based on observations of access patterns.</a:t>
            </a:r>
          </a:p>
          <a:p>
            <a:r>
              <a:rPr lang="en-US" dirty="0"/>
              <a:t>Sub-optimal RAM Utilization</a:t>
            </a:r>
          </a:p>
          <a:p>
            <a:pPr lvl="1"/>
            <a:r>
              <a:rPr lang="en-US" dirty="0"/>
              <a:t>Tasks for multiple jobs are interleaved on the same node, and one task’s activity could trigger eviction of data that would have been valuable to retain in cache for the other task.</a:t>
            </a:r>
          </a:p>
          <a:p>
            <a:endParaRPr lang="en-US" dirty="0" smtClean="0"/>
          </a:p>
        </p:txBody>
      </p:sp>
      <p:sp>
        <p:nvSpPr>
          <p:cNvPr id="4" name="Slide Number Placeholder 3"/>
          <p:cNvSpPr>
            <a:spLocks noGrp="1"/>
          </p:cNvSpPr>
          <p:nvPr>
            <p:ph type="sldNum" sz="quarter" idx="12"/>
          </p:nvPr>
        </p:nvSpPr>
        <p:spPr/>
        <p:txBody>
          <a:bodyPr/>
          <a:lstStyle/>
          <a:p>
            <a:pPr>
              <a:defRPr/>
            </a:pPr>
            <a:r>
              <a:rPr lang="en-US" dirty="0" smtClean="0"/>
              <a:t>Page </a:t>
            </a:r>
            <a:fld id="{BE3614C6-9B97-DA43-9EC2-F206459474B6}" type="slidenum">
              <a:rPr lang="en-US" smtClean="0"/>
              <a:pPr>
                <a:defRPr/>
              </a:pPr>
              <a:t>31</a:t>
            </a:fld>
            <a:endParaRPr lang="en-US" dirty="0"/>
          </a:p>
        </p:txBody>
      </p:sp>
      <p:sp>
        <p:nvSpPr>
          <p:cNvPr id="5" name="Footer Placeholder 4"/>
          <p:cNvSpPr>
            <a:spLocks noGrp="1"/>
          </p:cNvSpPr>
          <p:nvPr>
            <p:ph type="ftr" sz="quarter" idx="13"/>
          </p:nvPr>
        </p:nvSpPr>
        <p:spPr/>
        <p:txBody>
          <a:bodyPr/>
          <a:lstStyle/>
          <a:p>
            <a:pPr>
              <a:defRPr/>
            </a:pPr>
            <a:r>
              <a:rPr lang="en-US" smtClean="0"/>
              <a:t>Architecting the Future of Big Data</a:t>
            </a:r>
            <a:endParaRPr lang="en-US" dirty="0"/>
          </a:p>
        </p:txBody>
      </p:sp>
    </p:spTree>
    <p:extLst>
      <p:ext uri="{BB962C8B-B14F-4D97-AF65-F5344CB8AC3E}">
        <p14:creationId xmlns:p14="http://schemas.microsoft.com/office/powerpoint/2010/main" val="253642049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Centralized Cache Management</a:t>
            </a:r>
            <a:endParaRPr lang="en-US" dirty="0"/>
          </a:p>
        </p:txBody>
      </p:sp>
      <p:sp>
        <p:nvSpPr>
          <p:cNvPr id="3" name="Text Placeholder 2"/>
          <p:cNvSpPr>
            <a:spLocks noGrp="1"/>
          </p:cNvSpPr>
          <p:nvPr>
            <p:ph type="body" sz="quarter" idx="11"/>
          </p:nvPr>
        </p:nvSpPr>
        <p:spPr/>
        <p:txBody>
          <a:bodyPr/>
          <a:lstStyle/>
          <a:p>
            <a:r>
              <a:rPr lang="en-US" dirty="0"/>
              <a:t>Provides users with explicit control of which HDFS file paths to keep resident in memory.</a:t>
            </a:r>
          </a:p>
          <a:p>
            <a:r>
              <a:rPr lang="en-US" dirty="0"/>
              <a:t>Allows clients to query location of cached block replicas, opening possibility for job scheduling improvements.</a:t>
            </a:r>
          </a:p>
          <a:p>
            <a:r>
              <a:rPr lang="en-US" dirty="0"/>
              <a:t>Utilizes off-heap memory, not subject to GC overhead or JVM tuning.</a:t>
            </a:r>
          </a:p>
          <a:p>
            <a:endParaRPr lang="en-US" dirty="0" smtClean="0"/>
          </a:p>
        </p:txBody>
      </p:sp>
      <p:sp>
        <p:nvSpPr>
          <p:cNvPr id="4" name="Slide Number Placeholder 3"/>
          <p:cNvSpPr>
            <a:spLocks noGrp="1"/>
          </p:cNvSpPr>
          <p:nvPr>
            <p:ph type="sldNum" sz="quarter" idx="12"/>
          </p:nvPr>
        </p:nvSpPr>
        <p:spPr/>
        <p:txBody>
          <a:bodyPr/>
          <a:lstStyle/>
          <a:p>
            <a:pPr>
              <a:defRPr/>
            </a:pPr>
            <a:r>
              <a:rPr lang="en-US" dirty="0" smtClean="0"/>
              <a:t>Page </a:t>
            </a:r>
            <a:fld id="{BE3614C6-9B97-DA43-9EC2-F206459474B6}" type="slidenum">
              <a:rPr lang="en-US" smtClean="0"/>
              <a:pPr>
                <a:defRPr/>
              </a:pPr>
              <a:t>32</a:t>
            </a:fld>
            <a:endParaRPr lang="en-US" dirty="0"/>
          </a:p>
        </p:txBody>
      </p:sp>
      <p:sp>
        <p:nvSpPr>
          <p:cNvPr id="5" name="Footer Placeholder 4"/>
          <p:cNvSpPr>
            <a:spLocks noGrp="1"/>
          </p:cNvSpPr>
          <p:nvPr>
            <p:ph type="ftr" sz="quarter" idx="13"/>
          </p:nvPr>
        </p:nvSpPr>
        <p:spPr/>
        <p:txBody>
          <a:bodyPr/>
          <a:lstStyle/>
          <a:p>
            <a:pPr>
              <a:defRPr/>
            </a:pPr>
            <a:r>
              <a:rPr lang="en-US" smtClean="0"/>
              <a:t>Architecting the Future of Big Data</a:t>
            </a:r>
            <a:endParaRPr lang="en-US" dirty="0"/>
          </a:p>
        </p:txBody>
      </p:sp>
      <p:sp>
        <p:nvSpPr>
          <p:cNvPr id="6" name="TextBox 5"/>
          <p:cNvSpPr txBox="1"/>
          <p:nvPr/>
        </p:nvSpPr>
        <p:spPr>
          <a:xfrm>
            <a:off x="8997693" y="4164858"/>
            <a:ext cx="1218883" cy="914400"/>
          </a:xfrm>
          <a:prstGeom prst="rect">
            <a:avLst/>
          </a:prstGeom>
        </p:spPr>
        <p:txBody>
          <a:bodyPr vert="horz" wrap="none" lIns="91440" tIns="45720" rIns="91440" bIns="45720" rtlCol="0">
            <a:norm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endParaRPr kumimoji="0" lang="en-US" sz="1800" b="0" i="0" u="none" strike="noStrike" kern="1200" cap="none" spc="0" normalizeH="0" baseline="0" noProof="0" dirty="0" smtClean="0">
              <a:ln>
                <a:noFill/>
              </a:ln>
              <a:solidFill>
                <a:srgbClr val="C3C3C3"/>
              </a:solidFill>
              <a:effectLst/>
              <a:uLnTx/>
              <a:uFillTx/>
              <a:latin typeface="+mn-lt"/>
              <a:ea typeface="+mn-ea"/>
              <a:cs typeface="+mn-cs"/>
            </a:endParaRPr>
          </a:p>
        </p:txBody>
      </p:sp>
    </p:spTree>
    <p:extLst>
      <p:ext uri="{BB962C8B-B14F-4D97-AF65-F5344CB8AC3E}">
        <p14:creationId xmlns:p14="http://schemas.microsoft.com/office/powerpoint/2010/main" val="375193031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Centralized Cache Management</a:t>
            </a:r>
          </a:p>
        </p:txBody>
      </p:sp>
      <p:sp>
        <p:nvSpPr>
          <p:cNvPr id="3" name="Text Placeholder 2"/>
          <p:cNvSpPr>
            <a:spLocks noGrp="1"/>
          </p:cNvSpPr>
          <p:nvPr>
            <p:ph type="body" sz="quarter" idx="11"/>
          </p:nvPr>
        </p:nvSpPr>
        <p:spPr/>
        <p:txBody>
          <a:bodyPr/>
          <a:lstStyle/>
          <a:p>
            <a:r>
              <a:rPr lang="en-US" dirty="0"/>
              <a:t>Pre-Requisites</a:t>
            </a:r>
          </a:p>
          <a:p>
            <a:pPr lvl="1"/>
            <a:r>
              <a:rPr lang="en-US" dirty="0"/>
              <a:t>Native Hadoop library required, currently supported on Linux only.</a:t>
            </a:r>
          </a:p>
          <a:p>
            <a:pPr lvl="1"/>
            <a:r>
              <a:rPr lang="en-US" dirty="0"/>
              <a:t>Set process ulimit for maximum locked memory.</a:t>
            </a:r>
          </a:p>
          <a:p>
            <a:pPr lvl="1"/>
            <a:r>
              <a:rPr lang="en-US" dirty="0"/>
              <a:t>Configure </a:t>
            </a:r>
            <a:r>
              <a:rPr lang="en-US" dirty="0" err="1"/>
              <a:t>dfs.datanode.max.locked.memory</a:t>
            </a:r>
            <a:r>
              <a:rPr lang="en-US" dirty="0"/>
              <a:t> in hdfs-</a:t>
            </a:r>
            <a:r>
              <a:rPr lang="en-US" dirty="0" err="1"/>
              <a:t>site.xml</a:t>
            </a:r>
            <a:r>
              <a:rPr lang="en-US" dirty="0"/>
              <a:t>, set to the amount of memory to dedicate towards caching.</a:t>
            </a:r>
          </a:p>
          <a:p>
            <a:r>
              <a:rPr lang="en-US" dirty="0" smtClean="0"/>
              <a:t>New Concepts</a:t>
            </a:r>
          </a:p>
          <a:p>
            <a:pPr lvl="1"/>
            <a:r>
              <a:rPr lang="en-US" dirty="0" smtClean="0"/>
              <a:t>Cache Pool</a:t>
            </a:r>
          </a:p>
          <a:p>
            <a:pPr lvl="2"/>
            <a:r>
              <a:rPr lang="en-US" dirty="0" smtClean="0"/>
              <a:t>Contains and manages a group of cache directives.</a:t>
            </a:r>
          </a:p>
          <a:p>
            <a:pPr lvl="2"/>
            <a:r>
              <a:rPr lang="en-US" dirty="0" smtClean="0"/>
              <a:t>Has Unix-style permissions.</a:t>
            </a:r>
          </a:p>
          <a:p>
            <a:pPr lvl="2"/>
            <a:r>
              <a:rPr lang="en-US" dirty="0" smtClean="0"/>
              <a:t>Can constrain resource utilization by defining a maximum number of cached bytes or a maximum time to live.</a:t>
            </a:r>
          </a:p>
          <a:p>
            <a:pPr lvl="1"/>
            <a:r>
              <a:rPr lang="en-US" dirty="0" smtClean="0"/>
              <a:t>Cache Directive</a:t>
            </a:r>
          </a:p>
          <a:p>
            <a:pPr lvl="2"/>
            <a:r>
              <a:rPr lang="en-US" dirty="0" smtClean="0"/>
              <a:t>Specifies a file system path to cache.</a:t>
            </a:r>
          </a:p>
          <a:p>
            <a:pPr lvl="2"/>
            <a:r>
              <a:rPr lang="en-US" dirty="0" smtClean="0"/>
              <a:t>Specifying a directory caches all files in that directory (not recursive).</a:t>
            </a:r>
          </a:p>
          <a:p>
            <a:pPr lvl="2"/>
            <a:r>
              <a:rPr lang="en-US" dirty="0" smtClean="0"/>
              <a:t>Can specify number of replicas to cache and time to live.</a:t>
            </a:r>
          </a:p>
        </p:txBody>
      </p:sp>
      <p:sp>
        <p:nvSpPr>
          <p:cNvPr id="4" name="Slide Number Placeholder 3"/>
          <p:cNvSpPr>
            <a:spLocks noGrp="1"/>
          </p:cNvSpPr>
          <p:nvPr>
            <p:ph type="sldNum" sz="quarter" idx="12"/>
          </p:nvPr>
        </p:nvSpPr>
        <p:spPr/>
        <p:txBody>
          <a:bodyPr/>
          <a:lstStyle/>
          <a:p>
            <a:pPr>
              <a:defRPr/>
            </a:pPr>
            <a:r>
              <a:rPr lang="en-US" dirty="0" smtClean="0"/>
              <a:t>Page </a:t>
            </a:r>
            <a:fld id="{BE3614C6-9B97-DA43-9EC2-F206459474B6}" type="slidenum">
              <a:rPr lang="en-US" smtClean="0"/>
              <a:pPr>
                <a:defRPr/>
              </a:pPr>
              <a:t>33</a:t>
            </a:fld>
            <a:endParaRPr lang="en-US" dirty="0"/>
          </a:p>
        </p:txBody>
      </p:sp>
      <p:sp>
        <p:nvSpPr>
          <p:cNvPr id="5" name="Footer Placeholder 4"/>
          <p:cNvSpPr>
            <a:spLocks noGrp="1"/>
          </p:cNvSpPr>
          <p:nvPr>
            <p:ph type="ftr" sz="quarter" idx="13"/>
          </p:nvPr>
        </p:nvSpPr>
        <p:spPr/>
        <p:txBody>
          <a:bodyPr/>
          <a:lstStyle/>
          <a:p>
            <a:pPr>
              <a:defRPr/>
            </a:pPr>
            <a:r>
              <a:rPr lang="en-US" smtClean="0"/>
              <a:t>Architecting the Future of Big Data</a:t>
            </a:r>
            <a:endParaRPr lang="en-US" dirty="0"/>
          </a:p>
        </p:txBody>
      </p:sp>
    </p:spTree>
    <p:extLst>
      <p:ext uri="{BB962C8B-B14F-4D97-AF65-F5344CB8AC3E}">
        <p14:creationId xmlns:p14="http://schemas.microsoft.com/office/powerpoint/2010/main" val="280796001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Using Centralized Cache Management</a:t>
            </a:r>
            <a:endParaRPr lang="en-US" dirty="0"/>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34</a:t>
            </a:fld>
            <a:endParaRPr lang="en-US" dirty="0"/>
          </a:p>
        </p:txBody>
      </p:sp>
      <p:sp>
        <p:nvSpPr>
          <p:cNvPr id="5" name="Footer Placeholder 4"/>
          <p:cNvSpPr>
            <a:spLocks noGrp="1"/>
          </p:cNvSpPr>
          <p:nvPr>
            <p:ph type="ftr" sz="quarter" idx="13"/>
          </p:nvPr>
        </p:nvSpPr>
        <p:spPr/>
        <p:txBody>
          <a:bodyPr/>
          <a:lstStyle/>
          <a:p>
            <a:pPr>
              <a:defRPr/>
            </a:pPr>
            <a:r>
              <a:rPr lang="en-US" smtClean="0"/>
              <a:t>Architecting the Future of Big Data</a:t>
            </a:r>
            <a:endParaRPr lang="en-US" dirty="0"/>
          </a:p>
        </p:txBody>
      </p:sp>
      <p:pic>
        <p:nvPicPr>
          <p:cNvPr id="7" name="Content Placeholder 6" descr="Fig4-Using-Centralized-Cache-Management.png"/>
          <p:cNvPicPr>
            <a:picLocks noGrp="1" noChangeAspect="1"/>
          </p:cNvPicPr>
          <p:nvPr>
            <p:ph sz="quarter" idx="14"/>
          </p:nvPr>
        </p:nvPicPr>
        <p:blipFill>
          <a:blip r:embed="rId2">
            <a:extLst>
              <a:ext uri="{28A0092B-C50C-407E-A947-70E740481C1C}">
                <a14:useLocalDpi xmlns:a14="http://schemas.microsoft.com/office/drawing/2010/main" val="0"/>
              </a:ext>
            </a:extLst>
          </a:blip>
          <a:srcRect t="8960" b="8960"/>
          <a:stretch>
            <a:fillRect/>
          </a:stretch>
        </p:blipFill>
        <p:spPr/>
      </p:pic>
    </p:spTree>
    <p:extLst>
      <p:ext uri="{BB962C8B-B14F-4D97-AF65-F5344CB8AC3E}">
        <p14:creationId xmlns:p14="http://schemas.microsoft.com/office/powerpoint/2010/main" val="182718997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Using Centralized Cache Management</a:t>
            </a:r>
            <a:endParaRPr lang="en-US" dirty="0"/>
          </a:p>
        </p:txBody>
      </p:sp>
      <p:sp>
        <p:nvSpPr>
          <p:cNvPr id="3" name="Text Placeholder 2"/>
          <p:cNvSpPr>
            <a:spLocks noGrp="1"/>
          </p:cNvSpPr>
          <p:nvPr>
            <p:ph type="body" sz="quarter" idx="11"/>
          </p:nvPr>
        </p:nvSpPr>
        <p:spPr/>
        <p:txBody>
          <a:bodyPr/>
          <a:lstStyle/>
          <a:p>
            <a:r>
              <a:rPr lang="en-US" dirty="0" smtClean="0"/>
              <a:t>CLI: Adding a Cache Pool</a:t>
            </a:r>
          </a:p>
          <a:p>
            <a:pPr marL="0" indent="0">
              <a:buNone/>
            </a:pPr>
            <a:r>
              <a:rPr lang="en-US" sz="1600" b="0" dirty="0">
                <a:latin typeface="Courier New"/>
                <a:cs typeface="Courier New"/>
              </a:rPr>
              <a:t>&gt; </a:t>
            </a:r>
            <a:r>
              <a:rPr lang="en-US" sz="1600" b="0" dirty="0" err="1">
                <a:latin typeface="Courier New"/>
                <a:cs typeface="Courier New"/>
              </a:rPr>
              <a:t>hdfs</a:t>
            </a:r>
            <a:r>
              <a:rPr lang="en-US" sz="1600" b="0" dirty="0">
                <a:latin typeface="Courier New"/>
                <a:cs typeface="Courier New"/>
              </a:rPr>
              <a:t> </a:t>
            </a:r>
            <a:r>
              <a:rPr lang="en-US" sz="1600" b="0" dirty="0" err="1">
                <a:latin typeface="Courier New"/>
                <a:cs typeface="Courier New"/>
              </a:rPr>
              <a:t>cacheadmin</a:t>
            </a:r>
            <a:r>
              <a:rPr lang="en-US" sz="1600" b="0" dirty="0">
                <a:latin typeface="Courier New"/>
                <a:cs typeface="Courier New"/>
              </a:rPr>
              <a:t> -</a:t>
            </a:r>
            <a:r>
              <a:rPr lang="en-US" sz="1600" b="0" dirty="0" err="1">
                <a:latin typeface="Courier New"/>
                <a:cs typeface="Courier New"/>
              </a:rPr>
              <a:t>addPool</a:t>
            </a:r>
            <a:r>
              <a:rPr lang="en-US" sz="1600" b="0" dirty="0">
                <a:latin typeface="Courier New"/>
                <a:cs typeface="Courier New"/>
              </a:rPr>
              <a:t> common-pool</a:t>
            </a:r>
          </a:p>
          <a:p>
            <a:pPr marL="0" indent="0">
              <a:buNone/>
            </a:pPr>
            <a:r>
              <a:rPr lang="en-US" sz="1600" b="0" dirty="0">
                <a:latin typeface="Courier New"/>
                <a:cs typeface="Courier New"/>
              </a:rPr>
              <a:t>Successfully added cache pool common-pool.</a:t>
            </a:r>
          </a:p>
          <a:p>
            <a:pPr marL="0" indent="0">
              <a:buNone/>
            </a:pPr>
            <a:endParaRPr lang="en-US" sz="1600" b="0" dirty="0">
              <a:latin typeface="Courier New"/>
              <a:cs typeface="Courier New"/>
            </a:endParaRPr>
          </a:p>
          <a:p>
            <a:pPr marL="0" indent="0">
              <a:buNone/>
            </a:pPr>
            <a:r>
              <a:rPr lang="en-US" sz="1600" b="0" dirty="0">
                <a:latin typeface="Courier New"/>
                <a:cs typeface="Courier New"/>
              </a:rPr>
              <a:t>&gt; </a:t>
            </a:r>
            <a:r>
              <a:rPr lang="en-US" sz="1600" b="0" dirty="0" err="1">
                <a:latin typeface="Courier New"/>
                <a:cs typeface="Courier New"/>
              </a:rPr>
              <a:t>hdfs</a:t>
            </a:r>
            <a:r>
              <a:rPr lang="en-US" sz="1600" b="0" dirty="0">
                <a:latin typeface="Courier New"/>
                <a:cs typeface="Courier New"/>
              </a:rPr>
              <a:t> </a:t>
            </a:r>
            <a:r>
              <a:rPr lang="en-US" sz="1600" b="0" dirty="0" err="1">
                <a:latin typeface="Courier New"/>
                <a:cs typeface="Courier New"/>
              </a:rPr>
              <a:t>cacheadmin</a:t>
            </a:r>
            <a:r>
              <a:rPr lang="en-US" sz="1600" b="0" dirty="0">
                <a:latin typeface="Courier New"/>
                <a:cs typeface="Courier New"/>
              </a:rPr>
              <a:t> -</a:t>
            </a:r>
            <a:r>
              <a:rPr lang="en-US" sz="1600" b="0" dirty="0" err="1">
                <a:latin typeface="Courier New"/>
                <a:cs typeface="Courier New"/>
              </a:rPr>
              <a:t>listPools</a:t>
            </a:r>
            <a:endParaRPr lang="en-US" sz="1600" b="0" dirty="0">
              <a:latin typeface="Courier New"/>
              <a:cs typeface="Courier New"/>
            </a:endParaRPr>
          </a:p>
          <a:p>
            <a:pPr marL="0" indent="0">
              <a:buNone/>
            </a:pPr>
            <a:r>
              <a:rPr lang="en-US" sz="1600" b="0" dirty="0">
                <a:latin typeface="Courier New"/>
                <a:cs typeface="Courier New"/>
              </a:rPr>
              <a:t>Found 1 result.</a:t>
            </a:r>
          </a:p>
          <a:p>
            <a:pPr marL="0" indent="0">
              <a:buNone/>
            </a:pPr>
            <a:r>
              <a:rPr lang="en-US" sz="1600" b="0" dirty="0">
                <a:latin typeface="Courier New"/>
                <a:cs typeface="Courier New"/>
              </a:rPr>
              <a:t>NAME         OWNER     GROUP     MODE            LIMIT  MAXTTL</a:t>
            </a:r>
          </a:p>
          <a:p>
            <a:pPr marL="0" indent="0">
              <a:buNone/>
            </a:pPr>
            <a:r>
              <a:rPr lang="en-US" sz="1600" b="0" dirty="0">
                <a:latin typeface="Courier New"/>
                <a:cs typeface="Courier New"/>
              </a:rPr>
              <a:t>common-pool  </a:t>
            </a:r>
            <a:r>
              <a:rPr lang="en-US" sz="1600" b="0" dirty="0" err="1">
                <a:latin typeface="Courier New"/>
                <a:cs typeface="Courier New"/>
              </a:rPr>
              <a:t>cnauroth</a:t>
            </a:r>
            <a:r>
              <a:rPr lang="en-US" sz="1600" b="0" dirty="0">
                <a:latin typeface="Courier New"/>
                <a:cs typeface="Courier New"/>
              </a:rPr>
              <a:t>  </a:t>
            </a:r>
            <a:r>
              <a:rPr lang="en-US" sz="1600" b="0" dirty="0" err="1">
                <a:latin typeface="Courier New"/>
                <a:cs typeface="Courier New"/>
              </a:rPr>
              <a:t>cnauroth</a:t>
            </a:r>
            <a:r>
              <a:rPr lang="en-US" sz="1600" b="0" dirty="0">
                <a:latin typeface="Courier New"/>
                <a:cs typeface="Courier New"/>
              </a:rPr>
              <a:t>  </a:t>
            </a:r>
            <a:r>
              <a:rPr lang="en-US" sz="1600" b="0" dirty="0" err="1">
                <a:latin typeface="Courier New"/>
                <a:cs typeface="Courier New"/>
              </a:rPr>
              <a:t>rwxr</a:t>
            </a:r>
            <a:r>
              <a:rPr lang="en-US" sz="1600" b="0" dirty="0">
                <a:latin typeface="Courier New"/>
                <a:cs typeface="Courier New"/>
              </a:rPr>
              <a:t>-</a:t>
            </a:r>
            <a:r>
              <a:rPr lang="en-US" sz="1600" b="0" dirty="0" err="1">
                <a:latin typeface="Courier New"/>
                <a:cs typeface="Courier New"/>
              </a:rPr>
              <a:t>xr</a:t>
            </a:r>
            <a:r>
              <a:rPr lang="en-US" sz="1600" b="0" dirty="0">
                <a:latin typeface="Courier New"/>
                <a:cs typeface="Courier New"/>
              </a:rPr>
              <a:t>-x   unlimited   never</a:t>
            </a:r>
          </a:p>
          <a:p>
            <a:pPr marL="0" indent="0">
              <a:buNone/>
            </a:pPr>
            <a:endParaRPr lang="en-US" dirty="0" smtClean="0"/>
          </a:p>
        </p:txBody>
      </p:sp>
      <p:sp>
        <p:nvSpPr>
          <p:cNvPr id="4" name="Slide Number Placeholder 3"/>
          <p:cNvSpPr>
            <a:spLocks noGrp="1"/>
          </p:cNvSpPr>
          <p:nvPr>
            <p:ph type="sldNum" sz="quarter" idx="12"/>
          </p:nvPr>
        </p:nvSpPr>
        <p:spPr/>
        <p:txBody>
          <a:bodyPr/>
          <a:lstStyle/>
          <a:p>
            <a:pPr>
              <a:defRPr/>
            </a:pPr>
            <a:r>
              <a:rPr lang="en-US" dirty="0" smtClean="0"/>
              <a:t>Page </a:t>
            </a:r>
            <a:fld id="{BE3614C6-9B97-DA43-9EC2-F206459474B6}" type="slidenum">
              <a:rPr lang="en-US" smtClean="0"/>
              <a:pPr>
                <a:defRPr/>
              </a:pPr>
              <a:t>35</a:t>
            </a:fld>
            <a:endParaRPr lang="en-US" dirty="0"/>
          </a:p>
        </p:txBody>
      </p:sp>
      <p:sp>
        <p:nvSpPr>
          <p:cNvPr id="5" name="Footer Placeholder 4"/>
          <p:cNvSpPr>
            <a:spLocks noGrp="1"/>
          </p:cNvSpPr>
          <p:nvPr>
            <p:ph type="ftr" sz="quarter" idx="13"/>
          </p:nvPr>
        </p:nvSpPr>
        <p:spPr/>
        <p:txBody>
          <a:bodyPr/>
          <a:lstStyle/>
          <a:p>
            <a:pPr>
              <a:defRPr/>
            </a:pPr>
            <a:r>
              <a:rPr lang="en-US" smtClean="0"/>
              <a:t>Architecting the Future of Big Data</a:t>
            </a:r>
            <a:endParaRPr lang="en-US" dirty="0"/>
          </a:p>
        </p:txBody>
      </p:sp>
    </p:spTree>
    <p:extLst>
      <p:ext uri="{BB962C8B-B14F-4D97-AF65-F5344CB8AC3E}">
        <p14:creationId xmlns:p14="http://schemas.microsoft.com/office/powerpoint/2010/main" val="29933226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Using Centralized Cache Management</a:t>
            </a:r>
            <a:endParaRPr lang="en-US" dirty="0"/>
          </a:p>
        </p:txBody>
      </p:sp>
      <p:sp>
        <p:nvSpPr>
          <p:cNvPr id="3" name="Text Placeholder 2"/>
          <p:cNvSpPr>
            <a:spLocks noGrp="1"/>
          </p:cNvSpPr>
          <p:nvPr>
            <p:ph type="body" sz="quarter" idx="11"/>
          </p:nvPr>
        </p:nvSpPr>
        <p:spPr/>
        <p:txBody>
          <a:bodyPr/>
          <a:lstStyle/>
          <a:p>
            <a:r>
              <a:rPr lang="en-US" dirty="0" smtClean="0"/>
              <a:t>CLI: Adding a Cache Directive</a:t>
            </a:r>
          </a:p>
          <a:p>
            <a:pPr marL="0" indent="0">
              <a:buNone/>
            </a:pPr>
            <a:r>
              <a:rPr lang="en-US" sz="1600" b="0" dirty="0">
                <a:latin typeface="Courier New"/>
                <a:cs typeface="Courier New"/>
              </a:rPr>
              <a:t>&gt; </a:t>
            </a:r>
            <a:r>
              <a:rPr lang="en-US" sz="1600" b="0" dirty="0" err="1">
                <a:latin typeface="Courier New"/>
                <a:cs typeface="Courier New"/>
              </a:rPr>
              <a:t>hdfs</a:t>
            </a:r>
            <a:r>
              <a:rPr lang="en-US" sz="1600" b="0" dirty="0">
                <a:latin typeface="Courier New"/>
                <a:cs typeface="Courier New"/>
              </a:rPr>
              <a:t> </a:t>
            </a:r>
            <a:r>
              <a:rPr lang="en-US" sz="1600" b="0" dirty="0" err="1">
                <a:latin typeface="Courier New"/>
                <a:cs typeface="Courier New"/>
              </a:rPr>
              <a:t>cacheadmin</a:t>
            </a:r>
            <a:r>
              <a:rPr lang="en-US" sz="1600" b="0" dirty="0">
                <a:latin typeface="Courier New"/>
                <a:cs typeface="Courier New"/>
              </a:rPr>
              <a:t> -</a:t>
            </a:r>
            <a:r>
              <a:rPr lang="en-US" sz="1600" b="0" dirty="0" err="1">
                <a:latin typeface="Courier New"/>
                <a:cs typeface="Courier New"/>
              </a:rPr>
              <a:t>addDirective</a:t>
            </a:r>
            <a:r>
              <a:rPr lang="en-US" sz="1600" b="0" dirty="0">
                <a:latin typeface="Courier New"/>
                <a:cs typeface="Courier New"/>
              </a:rPr>
              <a:t> \</a:t>
            </a:r>
          </a:p>
          <a:p>
            <a:pPr marL="0" indent="0">
              <a:buNone/>
            </a:pPr>
            <a:r>
              <a:rPr lang="en-US" sz="1600" b="0" dirty="0">
                <a:latin typeface="Courier New"/>
                <a:cs typeface="Courier New"/>
              </a:rPr>
              <a:t>    -path /hello-</a:t>
            </a:r>
            <a:r>
              <a:rPr lang="en-US" sz="1600" b="0" dirty="0" err="1">
                <a:latin typeface="Courier New"/>
                <a:cs typeface="Courier New"/>
              </a:rPr>
              <a:t>amsterdam</a:t>
            </a:r>
            <a:r>
              <a:rPr lang="en-US" sz="1600" b="0" dirty="0">
                <a:latin typeface="Courier New"/>
                <a:cs typeface="Courier New"/>
              </a:rPr>
              <a:t> \</a:t>
            </a:r>
          </a:p>
          <a:p>
            <a:pPr marL="0" indent="0">
              <a:buNone/>
            </a:pPr>
            <a:r>
              <a:rPr lang="en-US" sz="1600" b="0" dirty="0">
                <a:latin typeface="Courier New"/>
                <a:cs typeface="Courier New"/>
              </a:rPr>
              <a:t>    -pool common-pool</a:t>
            </a:r>
          </a:p>
          <a:p>
            <a:pPr marL="0" indent="0">
              <a:buNone/>
            </a:pPr>
            <a:r>
              <a:rPr lang="en-US" sz="1600" b="0" dirty="0">
                <a:latin typeface="Courier New"/>
                <a:cs typeface="Courier New"/>
              </a:rPr>
              <a:t>Added cache directive 1</a:t>
            </a:r>
          </a:p>
          <a:p>
            <a:pPr marL="0" indent="0">
              <a:buNone/>
            </a:pPr>
            <a:endParaRPr lang="en-US" sz="1600" b="0" dirty="0">
              <a:latin typeface="Courier New"/>
              <a:cs typeface="Courier New"/>
            </a:endParaRPr>
          </a:p>
          <a:p>
            <a:pPr marL="0" indent="0">
              <a:buNone/>
            </a:pPr>
            <a:r>
              <a:rPr lang="en-US" sz="1600" b="0" dirty="0">
                <a:latin typeface="Courier New"/>
                <a:cs typeface="Courier New"/>
              </a:rPr>
              <a:t>&gt; </a:t>
            </a:r>
            <a:r>
              <a:rPr lang="en-US" sz="1600" b="0" dirty="0" err="1">
                <a:latin typeface="Courier New"/>
                <a:cs typeface="Courier New"/>
              </a:rPr>
              <a:t>hdfs</a:t>
            </a:r>
            <a:r>
              <a:rPr lang="en-US" sz="1600" b="0" dirty="0">
                <a:latin typeface="Courier New"/>
                <a:cs typeface="Courier New"/>
              </a:rPr>
              <a:t> </a:t>
            </a:r>
            <a:r>
              <a:rPr lang="en-US" sz="1600" b="0" dirty="0" err="1">
                <a:latin typeface="Courier New"/>
                <a:cs typeface="Courier New"/>
              </a:rPr>
              <a:t>cacheadmin</a:t>
            </a:r>
            <a:r>
              <a:rPr lang="en-US" sz="1600" b="0" dirty="0">
                <a:latin typeface="Courier New"/>
                <a:cs typeface="Courier New"/>
              </a:rPr>
              <a:t> -</a:t>
            </a:r>
            <a:r>
              <a:rPr lang="en-US" sz="1600" b="0" dirty="0" err="1">
                <a:latin typeface="Courier New"/>
                <a:cs typeface="Courier New"/>
              </a:rPr>
              <a:t>listDirectives</a:t>
            </a:r>
            <a:endParaRPr lang="en-US" sz="1600" b="0" dirty="0">
              <a:latin typeface="Courier New"/>
              <a:cs typeface="Courier New"/>
            </a:endParaRPr>
          </a:p>
          <a:p>
            <a:pPr marL="0" indent="0">
              <a:buNone/>
            </a:pPr>
            <a:r>
              <a:rPr lang="en-US" sz="1600" b="0" dirty="0">
                <a:latin typeface="Courier New"/>
                <a:cs typeface="Courier New"/>
              </a:rPr>
              <a:t>Found 1 entry</a:t>
            </a:r>
          </a:p>
          <a:p>
            <a:pPr marL="0" indent="0">
              <a:buNone/>
            </a:pPr>
            <a:r>
              <a:rPr lang="en-US" sz="1600" b="0" dirty="0">
                <a:latin typeface="Courier New"/>
                <a:cs typeface="Courier New"/>
              </a:rPr>
              <a:t> ID POOL          REPL EXPIRY  PATH             </a:t>
            </a:r>
          </a:p>
          <a:p>
            <a:pPr marL="0" indent="0">
              <a:buNone/>
            </a:pPr>
            <a:r>
              <a:rPr lang="en-US" sz="1600" b="0" dirty="0">
                <a:latin typeface="Courier New"/>
                <a:cs typeface="Courier New"/>
              </a:rPr>
              <a:t>  1 common-pool      1 never   /hello-</a:t>
            </a:r>
            <a:r>
              <a:rPr lang="en-US" sz="1600" b="0" dirty="0" err="1" smtClean="0">
                <a:latin typeface="Courier New"/>
                <a:cs typeface="Courier New"/>
              </a:rPr>
              <a:t>amsterdam</a:t>
            </a:r>
            <a:endParaRPr lang="en-US" sz="1600" b="0" dirty="0" smtClean="0">
              <a:latin typeface="Courier New"/>
              <a:cs typeface="Courier New"/>
            </a:endParaRPr>
          </a:p>
          <a:p>
            <a:pPr marL="0" indent="0">
              <a:buNone/>
            </a:pPr>
            <a:endParaRPr lang="en-US" sz="1600" dirty="0">
              <a:latin typeface="Courier New"/>
              <a:cs typeface="Courier New"/>
            </a:endParaRPr>
          </a:p>
        </p:txBody>
      </p:sp>
      <p:sp>
        <p:nvSpPr>
          <p:cNvPr id="4" name="Slide Number Placeholder 3"/>
          <p:cNvSpPr>
            <a:spLocks noGrp="1"/>
          </p:cNvSpPr>
          <p:nvPr>
            <p:ph type="sldNum" sz="quarter" idx="12"/>
          </p:nvPr>
        </p:nvSpPr>
        <p:spPr/>
        <p:txBody>
          <a:bodyPr/>
          <a:lstStyle/>
          <a:p>
            <a:pPr>
              <a:defRPr/>
            </a:pPr>
            <a:r>
              <a:rPr lang="en-US" dirty="0" smtClean="0"/>
              <a:t>Page </a:t>
            </a:r>
            <a:fld id="{BE3614C6-9B97-DA43-9EC2-F206459474B6}" type="slidenum">
              <a:rPr lang="en-US" smtClean="0"/>
              <a:pPr>
                <a:defRPr/>
              </a:pPr>
              <a:t>36</a:t>
            </a:fld>
            <a:endParaRPr lang="en-US" dirty="0"/>
          </a:p>
        </p:txBody>
      </p:sp>
      <p:sp>
        <p:nvSpPr>
          <p:cNvPr id="5" name="Footer Placeholder 4"/>
          <p:cNvSpPr>
            <a:spLocks noGrp="1"/>
          </p:cNvSpPr>
          <p:nvPr>
            <p:ph type="ftr" sz="quarter" idx="13"/>
          </p:nvPr>
        </p:nvSpPr>
        <p:spPr/>
        <p:txBody>
          <a:bodyPr/>
          <a:lstStyle/>
          <a:p>
            <a:pPr>
              <a:defRPr/>
            </a:pPr>
            <a:r>
              <a:rPr lang="en-US" smtClean="0"/>
              <a:t>Architecting the Future of Big Data</a:t>
            </a:r>
            <a:endParaRPr lang="en-US" dirty="0"/>
          </a:p>
        </p:txBody>
      </p:sp>
    </p:spTree>
    <p:extLst>
      <p:ext uri="{BB962C8B-B14F-4D97-AF65-F5344CB8AC3E}">
        <p14:creationId xmlns:p14="http://schemas.microsoft.com/office/powerpoint/2010/main" val="219716292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Using Centralized Cache Management</a:t>
            </a:r>
            <a:endParaRPr lang="en-US" dirty="0"/>
          </a:p>
        </p:txBody>
      </p:sp>
      <p:sp>
        <p:nvSpPr>
          <p:cNvPr id="3" name="Text Placeholder 2"/>
          <p:cNvSpPr>
            <a:spLocks noGrp="1"/>
          </p:cNvSpPr>
          <p:nvPr>
            <p:ph type="body" sz="quarter" idx="11"/>
          </p:nvPr>
        </p:nvSpPr>
        <p:spPr/>
        <p:txBody>
          <a:bodyPr/>
          <a:lstStyle/>
          <a:p>
            <a:r>
              <a:rPr lang="en-US" dirty="0" smtClean="0"/>
              <a:t>CLI: Removing a Cache Directive</a:t>
            </a:r>
          </a:p>
          <a:p>
            <a:pPr marL="0" indent="0">
              <a:buNone/>
            </a:pPr>
            <a:r>
              <a:rPr lang="en-US" sz="1600" b="0" dirty="0">
                <a:latin typeface="Courier New"/>
                <a:cs typeface="Courier New"/>
              </a:rPr>
              <a:t>&gt; </a:t>
            </a:r>
            <a:r>
              <a:rPr lang="en-US" sz="1600" b="0" dirty="0" err="1">
                <a:latin typeface="Courier New"/>
                <a:cs typeface="Courier New"/>
              </a:rPr>
              <a:t>hdfs</a:t>
            </a:r>
            <a:r>
              <a:rPr lang="en-US" sz="1600" b="0" dirty="0">
                <a:latin typeface="Courier New"/>
                <a:cs typeface="Courier New"/>
              </a:rPr>
              <a:t> </a:t>
            </a:r>
            <a:r>
              <a:rPr lang="en-US" sz="1600" b="0" dirty="0" err="1">
                <a:latin typeface="Courier New"/>
                <a:cs typeface="Courier New"/>
              </a:rPr>
              <a:t>cacheadmin</a:t>
            </a:r>
            <a:r>
              <a:rPr lang="en-US" sz="1600" b="0" dirty="0">
                <a:latin typeface="Courier New"/>
                <a:cs typeface="Courier New"/>
              </a:rPr>
              <a:t> -</a:t>
            </a:r>
            <a:r>
              <a:rPr lang="en-US" sz="1600" b="0" dirty="0" err="1">
                <a:latin typeface="Courier New"/>
                <a:cs typeface="Courier New"/>
              </a:rPr>
              <a:t>removeDirective</a:t>
            </a:r>
            <a:r>
              <a:rPr lang="en-US" sz="1600" b="0" dirty="0">
                <a:latin typeface="Courier New"/>
                <a:cs typeface="Courier New"/>
              </a:rPr>
              <a:t> 1</a:t>
            </a:r>
          </a:p>
          <a:p>
            <a:pPr marL="0" indent="0">
              <a:buNone/>
            </a:pPr>
            <a:r>
              <a:rPr lang="en-US" sz="1600" b="0" dirty="0">
                <a:latin typeface="Courier New"/>
                <a:cs typeface="Courier New"/>
              </a:rPr>
              <a:t>Removed cached directive 1</a:t>
            </a:r>
          </a:p>
          <a:p>
            <a:pPr marL="0" indent="0">
              <a:buNone/>
            </a:pPr>
            <a:endParaRPr lang="en-US" sz="1600" b="0" dirty="0">
              <a:latin typeface="Courier New"/>
              <a:cs typeface="Courier New"/>
            </a:endParaRPr>
          </a:p>
          <a:p>
            <a:pPr marL="0" indent="0">
              <a:buNone/>
            </a:pPr>
            <a:r>
              <a:rPr lang="en-US" sz="1600" b="0" dirty="0">
                <a:latin typeface="Courier New"/>
                <a:cs typeface="Courier New"/>
              </a:rPr>
              <a:t>&gt; </a:t>
            </a:r>
            <a:r>
              <a:rPr lang="en-US" sz="1600" b="0" dirty="0" err="1">
                <a:latin typeface="Courier New"/>
                <a:cs typeface="Courier New"/>
              </a:rPr>
              <a:t>hdfs</a:t>
            </a:r>
            <a:r>
              <a:rPr lang="en-US" sz="1600" b="0" dirty="0">
                <a:latin typeface="Courier New"/>
                <a:cs typeface="Courier New"/>
              </a:rPr>
              <a:t> </a:t>
            </a:r>
            <a:r>
              <a:rPr lang="en-US" sz="1600" b="0" dirty="0" err="1">
                <a:latin typeface="Courier New"/>
                <a:cs typeface="Courier New"/>
              </a:rPr>
              <a:t>cacheadmin</a:t>
            </a:r>
            <a:r>
              <a:rPr lang="en-US" sz="1600" b="0" dirty="0">
                <a:latin typeface="Courier New"/>
                <a:cs typeface="Courier New"/>
              </a:rPr>
              <a:t> -</a:t>
            </a:r>
            <a:r>
              <a:rPr lang="en-US" sz="1600" b="0" dirty="0" err="1">
                <a:latin typeface="Courier New"/>
                <a:cs typeface="Courier New"/>
              </a:rPr>
              <a:t>removeDirectives</a:t>
            </a:r>
            <a:r>
              <a:rPr lang="en-US" sz="1600" b="0" dirty="0">
                <a:latin typeface="Courier New"/>
                <a:cs typeface="Courier New"/>
              </a:rPr>
              <a:t> \</a:t>
            </a:r>
          </a:p>
          <a:p>
            <a:pPr marL="0" indent="0">
              <a:buNone/>
            </a:pPr>
            <a:r>
              <a:rPr lang="en-US" sz="1600" b="0" dirty="0">
                <a:latin typeface="Courier New"/>
                <a:cs typeface="Courier New"/>
              </a:rPr>
              <a:t>    -path /hello-</a:t>
            </a:r>
            <a:r>
              <a:rPr lang="en-US" sz="1600" b="0" dirty="0" err="1">
                <a:latin typeface="Courier New"/>
                <a:cs typeface="Courier New"/>
              </a:rPr>
              <a:t>amsterdam</a:t>
            </a:r>
            <a:endParaRPr lang="en-US" sz="1600" b="0" dirty="0">
              <a:latin typeface="Courier New"/>
              <a:cs typeface="Courier New"/>
            </a:endParaRPr>
          </a:p>
          <a:p>
            <a:pPr marL="0" indent="0">
              <a:buNone/>
            </a:pPr>
            <a:r>
              <a:rPr lang="en-US" sz="1600" b="0" dirty="0">
                <a:latin typeface="Courier New"/>
                <a:cs typeface="Courier New"/>
              </a:rPr>
              <a:t>Removed cached directive 1</a:t>
            </a:r>
          </a:p>
          <a:p>
            <a:pPr marL="0" indent="0">
              <a:buNone/>
            </a:pPr>
            <a:r>
              <a:rPr lang="en-US" sz="1600" b="0" dirty="0">
                <a:latin typeface="Courier New"/>
                <a:cs typeface="Courier New"/>
              </a:rPr>
              <a:t>Removed every cache directive with path /hello-</a:t>
            </a:r>
            <a:r>
              <a:rPr lang="en-US" sz="1600" b="0" dirty="0" err="1">
                <a:latin typeface="Courier New"/>
                <a:cs typeface="Courier New"/>
              </a:rPr>
              <a:t>amsterdam</a:t>
            </a:r>
            <a:endParaRPr lang="en-US" sz="1600" b="0" dirty="0">
              <a:latin typeface="Courier New"/>
              <a:cs typeface="Courier New"/>
            </a:endParaRPr>
          </a:p>
          <a:p>
            <a:pPr marL="0" indent="0">
              <a:buNone/>
            </a:pPr>
            <a:endParaRPr lang="en-US" sz="1600" dirty="0">
              <a:latin typeface="Courier New"/>
              <a:cs typeface="Courier New"/>
            </a:endParaRPr>
          </a:p>
        </p:txBody>
      </p:sp>
      <p:sp>
        <p:nvSpPr>
          <p:cNvPr id="4" name="Slide Number Placeholder 3"/>
          <p:cNvSpPr>
            <a:spLocks noGrp="1"/>
          </p:cNvSpPr>
          <p:nvPr>
            <p:ph type="sldNum" sz="quarter" idx="12"/>
          </p:nvPr>
        </p:nvSpPr>
        <p:spPr/>
        <p:txBody>
          <a:bodyPr/>
          <a:lstStyle/>
          <a:p>
            <a:pPr>
              <a:defRPr/>
            </a:pPr>
            <a:r>
              <a:rPr lang="en-US" dirty="0" smtClean="0"/>
              <a:t>Page </a:t>
            </a:r>
            <a:fld id="{BE3614C6-9B97-DA43-9EC2-F206459474B6}" type="slidenum">
              <a:rPr lang="en-US" smtClean="0"/>
              <a:pPr>
                <a:defRPr/>
              </a:pPr>
              <a:t>37</a:t>
            </a:fld>
            <a:endParaRPr lang="en-US" dirty="0"/>
          </a:p>
        </p:txBody>
      </p:sp>
      <p:sp>
        <p:nvSpPr>
          <p:cNvPr id="5" name="Footer Placeholder 4"/>
          <p:cNvSpPr>
            <a:spLocks noGrp="1"/>
          </p:cNvSpPr>
          <p:nvPr>
            <p:ph type="ftr" sz="quarter" idx="13"/>
          </p:nvPr>
        </p:nvSpPr>
        <p:spPr/>
        <p:txBody>
          <a:bodyPr/>
          <a:lstStyle/>
          <a:p>
            <a:pPr>
              <a:defRPr/>
            </a:pPr>
            <a:r>
              <a:rPr lang="en-US" smtClean="0"/>
              <a:t>Architecting the Future of Big Data</a:t>
            </a:r>
            <a:endParaRPr lang="en-US" dirty="0"/>
          </a:p>
        </p:txBody>
      </p:sp>
    </p:spTree>
    <p:extLst>
      <p:ext uri="{BB962C8B-B14F-4D97-AF65-F5344CB8AC3E}">
        <p14:creationId xmlns:p14="http://schemas.microsoft.com/office/powerpoint/2010/main" val="424301435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Centralized Cache Management Behind the Scenes</a:t>
            </a:r>
            <a:endParaRPr lang="en-US" dirty="0"/>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38</a:t>
            </a:fld>
            <a:endParaRPr lang="en-US" dirty="0"/>
          </a:p>
        </p:txBody>
      </p:sp>
      <p:sp>
        <p:nvSpPr>
          <p:cNvPr id="5" name="Footer Placeholder 4"/>
          <p:cNvSpPr>
            <a:spLocks noGrp="1"/>
          </p:cNvSpPr>
          <p:nvPr>
            <p:ph type="ftr" sz="quarter" idx="13"/>
          </p:nvPr>
        </p:nvSpPr>
        <p:spPr/>
        <p:txBody>
          <a:bodyPr/>
          <a:lstStyle/>
          <a:p>
            <a:pPr>
              <a:defRPr/>
            </a:pPr>
            <a:r>
              <a:rPr lang="en-US" smtClean="0"/>
              <a:t>Architecting the Future of Big Data</a:t>
            </a:r>
            <a:endParaRPr lang="en-US" dirty="0"/>
          </a:p>
        </p:txBody>
      </p:sp>
      <p:pic>
        <p:nvPicPr>
          <p:cNvPr id="3" name="Content Placeholder 2" descr="Fig5-Centralized-Cache-Management-Behind-the-Scenes.png"/>
          <p:cNvPicPr>
            <a:picLocks noGrp="1" noChangeAspect="1"/>
          </p:cNvPicPr>
          <p:nvPr>
            <p:ph sz="quarter" idx="14"/>
          </p:nvPr>
        </p:nvPicPr>
        <p:blipFill>
          <a:blip r:embed="rId2">
            <a:extLst>
              <a:ext uri="{28A0092B-C50C-407E-A947-70E740481C1C}">
                <a14:useLocalDpi xmlns:a14="http://schemas.microsoft.com/office/drawing/2010/main" val="0"/>
              </a:ext>
            </a:extLst>
          </a:blip>
          <a:srcRect t="8960" b="8960"/>
          <a:stretch>
            <a:fillRect/>
          </a:stretch>
        </p:blipFill>
        <p:spPr/>
      </p:pic>
    </p:spTree>
    <p:extLst>
      <p:ext uri="{BB962C8B-B14F-4D97-AF65-F5344CB8AC3E}">
        <p14:creationId xmlns:p14="http://schemas.microsoft.com/office/powerpoint/2010/main" val="394578405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Centralized Cache Management Behind the Scenes</a:t>
            </a:r>
            <a:endParaRPr lang="en-US" dirty="0"/>
          </a:p>
        </p:txBody>
      </p:sp>
      <p:sp>
        <p:nvSpPr>
          <p:cNvPr id="3" name="Text Placeholder 2"/>
          <p:cNvSpPr>
            <a:spLocks noGrp="1"/>
          </p:cNvSpPr>
          <p:nvPr>
            <p:ph type="body" sz="quarter" idx="11"/>
          </p:nvPr>
        </p:nvSpPr>
        <p:spPr/>
        <p:txBody>
          <a:bodyPr/>
          <a:lstStyle/>
          <a:p>
            <a:r>
              <a:rPr lang="en-US" dirty="0" smtClean="0"/>
              <a:t>Block files are memory-mapped into the </a:t>
            </a:r>
            <a:r>
              <a:rPr lang="en-US" dirty="0" err="1" smtClean="0"/>
              <a:t>DataNode</a:t>
            </a:r>
            <a:r>
              <a:rPr lang="en-US" dirty="0" smtClean="0"/>
              <a:t> process.</a:t>
            </a:r>
          </a:p>
          <a:p>
            <a:pPr marL="0" indent="0">
              <a:buNone/>
            </a:pPr>
            <a:r>
              <a:rPr lang="en-US" sz="1600" b="0" dirty="0" smtClean="0">
                <a:latin typeface="Courier New"/>
                <a:cs typeface="Courier New"/>
              </a:rPr>
              <a:t>&gt; </a:t>
            </a:r>
            <a:r>
              <a:rPr lang="en-US" sz="1600" b="0" dirty="0" err="1" smtClean="0">
                <a:latin typeface="Courier New"/>
                <a:cs typeface="Courier New"/>
              </a:rPr>
              <a:t>pmap</a:t>
            </a:r>
            <a:r>
              <a:rPr lang="en-US" sz="1600" b="0" dirty="0" smtClean="0">
                <a:latin typeface="Courier New"/>
                <a:cs typeface="Courier New"/>
              </a:rPr>
              <a:t> `</a:t>
            </a:r>
            <a:r>
              <a:rPr lang="en-US" sz="1600" b="0" dirty="0" err="1" smtClean="0">
                <a:latin typeface="Courier New"/>
                <a:cs typeface="Courier New"/>
              </a:rPr>
              <a:t>jps</a:t>
            </a:r>
            <a:r>
              <a:rPr lang="en-US" sz="1600" b="0" dirty="0" smtClean="0">
                <a:latin typeface="Courier New"/>
                <a:cs typeface="Courier New"/>
              </a:rPr>
              <a:t> | </a:t>
            </a:r>
            <a:r>
              <a:rPr lang="en-US" sz="1600" b="0" dirty="0" err="1" smtClean="0">
                <a:latin typeface="Courier New"/>
                <a:cs typeface="Courier New"/>
              </a:rPr>
              <a:t>grep</a:t>
            </a:r>
            <a:r>
              <a:rPr lang="en-US" sz="1600" b="0" dirty="0" smtClean="0">
                <a:latin typeface="Courier New"/>
                <a:cs typeface="Courier New"/>
              </a:rPr>
              <a:t> </a:t>
            </a:r>
            <a:r>
              <a:rPr lang="en-US" sz="1600" b="0" dirty="0" err="1" smtClean="0">
                <a:latin typeface="Courier New"/>
                <a:cs typeface="Courier New"/>
              </a:rPr>
              <a:t>DataNode</a:t>
            </a:r>
            <a:r>
              <a:rPr lang="en-US" sz="1600" b="0" dirty="0" smtClean="0">
                <a:latin typeface="Courier New"/>
                <a:cs typeface="Courier New"/>
              </a:rPr>
              <a:t> | </a:t>
            </a:r>
            <a:r>
              <a:rPr lang="en-US" sz="1600" b="0" dirty="0" err="1" smtClean="0">
                <a:latin typeface="Courier New"/>
                <a:cs typeface="Courier New"/>
              </a:rPr>
              <a:t>awk</a:t>
            </a:r>
            <a:r>
              <a:rPr lang="en-US" sz="1600" b="0" dirty="0" smtClean="0">
                <a:latin typeface="Courier New"/>
                <a:cs typeface="Courier New"/>
              </a:rPr>
              <a:t> '{ print $1 }'` |</a:t>
            </a:r>
          </a:p>
          <a:p>
            <a:pPr marL="0" indent="0">
              <a:buNone/>
            </a:pPr>
            <a:r>
              <a:rPr lang="en-US" sz="1600" b="0" dirty="0" smtClean="0">
                <a:latin typeface="Courier New"/>
                <a:cs typeface="Courier New"/>
              </a:rPr>
              <a:t>    </a:t>
            </a:r>
            <a:r>
              <a:rPr lang="en-US" sz="1600" b="0" dirty="0" err="1" smtClean="0">
                <a:latin typeface="Courier New"/>
                <a:cs typeface="Courier New"/>
              </a:rPr>
              <a:t>grep</a:t>
            </a:r>
            <a:r>
              <a:rPr lang="en-US" sz="1600" b="0" dirty="0" smtClean="0">
                <a:latin typeface="Courier New"/>
                <a:cs typeface="Courier New"/>
              </a:rPr>
              <a:t> </a:t>
            </a:r>
            <a:r>
              <a:rPr lang="en-US" sz="1600" b="0" dirty="0" err="1" smtClean="0">
                <a:latin typeface="Courier New"/>
                <a:cs typeface="Courier New"/>
              </a:rPr>
              <a:t>blk</a:t>
            </a:r>
            <a:endParaRPr lang="en-US" sz="1600" b="0" dirty="0" smtClean="0">
              <a:latin typeface="Courier New"/>
              <a:cs typeface="Courier New"/>
            </a:endParaRPr>
          </a:p>
          <a:p>
            <a:pPr marL="0" indent="0">
              <a:buNone/>
            </a:pPr>
            <a:r>
              <a:rPr lang="en-US" sz="1600" b="0" dirty="0" smtClean="0">
                <a:latin typeface="Courier New"/>
                <a:cs typeface="Courier New"/>
              </a:rPr>
              <a:t>00007f92e4b1f000 124928K r--s-  /data/</a:t>
            </a:r>
            <a:r>
              <a:rPr lang="en-US" sz="1600" b="0" dirty="0" err="1" smtClean="0">
                <a:latin typeface="Courier New"/>
                <a:cs typeface="Courier New"/>
              </a:rPr>
              <a:t>dfs</a:t>
            </a:r>
            <a:r>
              <a:rPr lang="en-US" sz="1600" b="0" dirty="0" smtClean="0">
                <a:latin typeface="Courier New"/>
                <a:cs typeface="Courier New"/>
              </a:rPr>
              <a:t>/data/current/BP-1740238118-127.0.1.1-1395252171596/current/finalized/blk_1073741827</a:t>
            </a:r>
          </a:p>
          <a:p>
            <a:pPr marL="0" indent="0">
              <a:buNone/>
            </a:pPr>
            <a:r>
              <a:rPr lang="en-US" sz="1600" b="0" dirty="0" smtClean="0">
                <a:latin typeface="Courier New"/>
                <a:cs typeface="Courier New"/>
              </a:rPr>
              <a:t>00007f92ecd21000 131072K r--s-  /data/</a:t>
            </a:r>
            <a:r>
              <a:rPr lang="en-US" sz="1600" b="0" dirty="0" err="1" smtClean="0">
                <a:latin typeface="Courier New"/>
                <a:cs typeface="Courier New"/>
              </a:rPr>
              <a:t>dfs</a:t>
            </a:r>
            <a:r>
              <a:rPr lang="en-US" sz="1600" b="0" dirty="0" smtClean="0">
                <a:latin typeface="Courier New"/>
                <a:cs typeface="Courier New"/>
              </a:rPr>
              <a:t>/data/current/BP-1740238118-127.0.1.1-1395252171596/current/finalized/blk_1073741826</a:t>
            </a:r>
          </a:p>
          <a:p>
            <a:pPr marL="0" indent="0">
              <a:buNone/>
            </a:pPr>
            <a:endParaRPr lang="en-US" dirty="0" smtClean="0"/>
          </a:p>
        </p:txBody>
      </p:sp>
      <p:sp>
        <p:nvSpPr>
          <p:cNvPr id="4" name="Slide Number Placeholder 3"/>
          <p:cNvSpPr>
            <a:spLocks noGrp="1"/>
          </p:cNvSpPr>
          <p:nvPr>
            <p:ph type="sldNum" sz="quarter" idx="12"/>
          </p:nvPr>
        </p:nvSpPr>
        <p:spPr/>
        <p:txBody>
          <a:bodyPr/>
          <a:lstStyle/>
          <a:p>
            <a:pPr>
              <a:defRPr/>
            </a:pPr>
            <a:r>
              <a:rPr lang="en-US" dirty="0" smtClean="0"/>
              <a:t>Page </a:t>
            </a:r>
            <a:fld id="{BE3614C6-9B97-DA43-9EC2-F206459474B6}" type="slidenum">
              <a:rPr lang="en-US" smtClean="0"/>
              <a:pPr>
                <a:defRPr/>
              </a:pPr>
              <a:t>39</a:t>
            </a:fld>
            <a:endParaRPr lang="en-US" dirty="0"/>
          </a:p>
        </p:txBody>
      </p:sp>
      <p:sp>
        <p:nvSpPr>
          <p:cNvPr id="5" name="Footer Placeholder 4"/>
          <p:cNvSpPr>
            <a:spLocks noGrp="1"/>
          </p:cNvSpPr>
          <p:nvPr>
            <p:ph type="ftr" sz="quarter" idx="13"/>
          </p:nvPr>
        </p:nvSpPr>
        <p:spPr/>
        <p:txBody>
          <a:bodyPr/>
          <a:lstStyle/>
          <a:p>
            <a:pPr>
              <a:defRPr/>
            </a:pPr>
            <a:r>
              <a:rPr lang="en-US" smtClean="0"/>
              <a:t>Architecting the Future of Big Data</a:t>
            </a:r>
            <a:endParaRPr lang="en-US" dirty="0"/>
          </a:p>
        </p:txBody>
      </p:sp>
    </p:spTree>
    <p:extLst>
      <p:ext uri="{BB962C8B-B14F-4D97-AF65-F5344CB8AC3E}">
        <p14:creationId xmlns:p14="http://schemas.microsoft.com/office/powerpoint/2010/main" val="390744340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History of </a:t>
            </a:r>
            <a:r>
              <a:rPr lang="en-US" dirty="0" err="1" smtClean="0"/>
              <a:t>Hadoop</a:t>
            </a:r>
            <a:endParaRPr lang="en-US" dirty="0"/>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458419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Centralized Cache Management Behind the Scenes</a:t>
            </a:r>
            <a:endParaRPr lang="en-US" dirty="0"/>
          </a:p>
        </p:txBody>
      </p:sp>
      <p:sp>
        <p:nvSpPr>
          <p:cNvPr id="3" name="Text Placeholder 2"/>
          <p:cNvSpPr>
            <a:spLocks noGrp="1"/>
          </p:cNvSpPr>
          <p:nvPr>
            <p:ph type="body" sz="quarter" idx="11"/>
          </p:nvPr>
        </p:nvSpPr>
        <p:spPr/>
        <p:txBody>
          <a:bodyPr/>
          <a:lstStyle/>
          <a:p>
            <a:r>
              <a:rPr lang="en-US" dirty="0" smtClean="0"/>
              <a:t>Pages of each block file are 100% resident in memory.</a:t>
            </a:r>
          </a:p>
          <a:p>
            <a:pPr marL="0" indent="0">
              <a:buNone/>
            </a:pPr>
            <a:r>
              <a:rPr lang="en-US" sz="1600" b="0" dirty="0">
                <a:latin typeface="Courier New"/>
                <a:cs typeface="Courier New"/>
              </a:rPr>
              <a:t>&gt; </a:t>
            </a:r>
            <a:r>
              <a:rPr lang="en-US" sz="1600" b="0" dirty="0" err="1">
                <a:latin typeface="Courier New"/>
                <a:cs typeface="Courier New"/>
              </a:rPr>
              <a:t>vmtouch</a:t>
            </a:r>
            <a:r>
              <a:rPr lang="en-US" sz="1600" b="0" dirty="0">
                <a:latin typeface="Courier New"/>
                <a:cs typeface="Courier New"/>
              </a:rPr>
              <a:t> /data/</a:t>
            </a:r>
            <a:r>
              <a:rPr lang="en-US" sz="1600" b="0" dirty="0" err="1">
                <a:latin typeface="Courier New"/>
                <a:cs typeface="Courier New"/>
              </a:rPr>
              <a:t>dfs</a:t>
            </a:r>
            <a:r>
              <a:rPr lang="en-US" sz="1600" b="0" dirty="0">
                <a:latin typeface="Courier New"/>
                <a:cs typeface="Courier New"/>
              </a:rPr>
              <a:t>/data/current/BP-1740238118-127.0.1.1-1395252171596/current/finalized/blk_1073741826</a:t>
            </a:r>
          </a:p>
          <a:p>
            <a:pPr marL="0" indent="0">
              <a:buNone/>
            </a:pPr>
            <a:r>
              <a:rPr lang="en-US" sz="1600" b="0" dirty="0">
                <a:latin typeface="Courier New"/>
                <a:cs typeface="Courier New"/>
              </a:rPr>
              <a:t>           Files: 1</a:t>
            </a:r>
          </a:p>
          <a:p>
            <a:pPr marL="0" indent="0">
              <a:buNone/>
            </a:pPr>
            <a:r>
              <a:rPr lang="en-US" sz="1600" b="0" dirty="0">
                <a:latin typeface="Courier New"/>
                <a:cs typeface="Courier New"/>
              </a:rPr>
              <a:t>     Directories: 0</a:t>
            </a:r>
          </a:p>
          <a:p>
            <a:pPr marL="0" indent="0">
              <a:buNone/>
            </a:pPr>
            <a:r>
              <a:rPr lang="en-US" sz="1600" b="0" dirty="0">
                <a:latin typeface="Courier New"/>
                <a:cs typeface="Courier New"/>
              </a:rPr>
              <a:t>  Resident Pages: 32768/32768  128M/128M  100%</a:t>
            </a:r>
          </a:p>
          <a:p>
            <a:pPr marL="0" indent="0">
              <a:buNone/>
            </a:pPr>
            <a:r>
              <a:rPr lang="en-US" sz="1600" b="0" dirty="0">
                <a:latin typeface="Courier New"/>
                <a:cs typeface="Courier New"/>
              </a:rPr>
              <a:t>         Elapsed: 0.001198 seconds</a:t>
            </a:r>
          </a:p>
          <a:p>
            <a:pPr marL="0" indent="0">
              <a:buNone/>
            </a:pPr>
            <a:endParaRPr lang="en-US" sz="1600" b="0" dirty="0">
              <a:latin typeface="Courier New"/>
              <a:cs typeface="Courier New"/>
            </a:endParaRPr>
          </a:p>
          <a:p>
            <a:pPr marL="0" indent="0">
              <a:buNone/>
            </a:pPr>
            <a:r>
              <a:rPr lang="en-US" sz="1600" b="0" dirty="0">
                <a:latin typeface="Courier New"/>
                <a:cs typeface="Courier New"/>
              </a:rPr>
              <a:t>&gt; </a:t>
            </a:r>
            <a:r>
              <a:rPr lang="en-US" sz="1600" b="0" dirty="0" err="1">
                <a:latin typeface="Courier New"/>
                <a:cs typeface="Courier New"/>
              </a:rPr>
              <a:t>vmtouch</a:t>
            </a:r>
            <a:r>
              <a:rPr lang="en-US" sz="1600" b="0" dirty="0">
                <a:latin typeface="Courier New"/>
                <a:cs typeface="Courier New"/>
              </a:rPr>
              <a:t> /data/</a:t>
            </a:r>
            <a:r>
              <a:rPr lang="en-US" sz="1600" b="0" dirty="0" err="1">
                <a:latin typeface="Courier New"/>
                <a:cs typeface="Courier New"/>
              </a:rPr>
              <a:t>dfs</a:t>
            </a:r>
            <a:r>
              <a:rPr lang="en-US" sz="1600" b="0" dirty="0">
                <a:latin typeface="Courier New"/>
                <a:cs typeface="Courier New"/>
              </a:rPr>
              <a:t>/data/current/BP-1740238118-127.0.1.1-1395252171596/current/finalized/blk_1073741827</a:t>
            </a:r>
          </a:p>
          <a:p>
            <a:pPr marL="0" indent="0">
              <a:buNone/>
            </a:pPr>
            <a:r>
              <a:rPr lang="en-US" sz="1600" b="0" dirty="0">
                <a:latin typeface="Courier New"/>
                <a:cs typeface="Courier New"/>
              </a:rPr>
              <a:t>           Files: 1</a:t>
            </a:r>
          </a:p>
          <a:p>
            <a:pPr marL="0" indent="0">
              <a:buNone/>
            </a:pPr>
            <a:r>
              <a:rPr lang="en-US" sz="1600" b="0" dirty="0">
                <a:latin typeface="Courier New"/>
                <a:cs typeface="Courier New"/>
              </a:rPr>
              <a:t>     Directories: 0</a:t>
            </a:r>
          </a:p>
          <a:p>
            <a:pPr marL="0" indent="0">
              <a:buNone/>
            </a:pPr>
            <a:r>
              <a:rPr lang="en-US" sz="1600" b="0" dirty="0">
                <a:latin typeface="Courier New"/>
                <a:cs typeface="Courier New"/>
              </a:rPr>
              <a:t>  Resident Pages: 31232/31232  122M/122M  100%</a:t>
            </a:r>
          </a:p>
          <a:p>
            <a:pPr marL="0" indent="0">
              <a:buNone/>
            </a:pPr>
            <a:r>
              <a:rPr lang="en-US" sz="1600" b="0" dirty="0">
                <a:latin typeface="Courier New"/>
                <a:cs typeface="Courier New"/>
              </a:rPr>
              <a:t>         Elapsed: 0.00172 seconds</a:t>
            </a:r>
          </a:p>
          <a:p>
            <a:pPr marL="0" indent="0">
              <a:buNone/>
            </a:pPr>
            <a:endParaRPr lang="en-US" dirty="0" smtClean="0"/>
          </a:p>
        </p:txBody>
      </p:sp>
      <p:sp>
        <p:nvSpPr>
          <p:cNvPr id="4" name="Slide Number Placeholder 3"/>
          <p:cNvSpPr>
            <a:spLocks noGrp="1"/>
          </p:cNvSpPr>
          <p:nvPr>
            <p:ph type="sldNum" sz="quarter" idx="12"/>
          </p:nvPr>
        </p:nvSpPr>
        <p:spPr/>
        <p:txBody>
          <a:bodyPr/>
          <a:lstStyle/>
          <a:p>
            <a:pPr>
              <a:defRPr/>
            </a:pPr>
            <a:r>
              <a:rPr lang="en-US" dirty="0" smtClean="0"/>
              <a:t>Page </a:t>
            </a:r>
            <a:fld id="{BE3614C6-9B97-DA43-9EC2-F206459474B6}" type="slidenum">
              <a:rPr lang="en-US" smtClean="0"/>
              <a:pPr>
                <a:defRPr/>
              </a:pPr>
              <a:t>40</a:t>
            </a:fld>
            <a:endParaRPr lang="en-US" dirty="0"/>
          </a:p>
        </p:txBody>
      </p:sp>
      <p:sp>
        <p:nvSpPr>
          <p:cNvPr id="5" name="Footer Placeholder 4"/>
          <p:cNvSpPr>
            <a:spLocks noGrp="1"/>
          </p:cNvSpPr>
          <p:nvPr>
            <p:ph type="ftr" sz="quarter" idx="13"/>
          </p:nvPr>
        </p:nvSpPr>
        <p:spPr/>
        <p:txBody>
          <a:bodyPr/>
          <a:lstStyle/>
          <a:p>
            <a:pPr>
              <a:defRPr/>
            </a:pPr>
            <a:r>
              <a:rPr lang="en-US" smtClean="0"/>
              <a:t>Architecting the Future of Big Data</a:t>
            </a:r>
            <a:endParaRPr lang="en-US" dirty="0"/>
          </a:p>
        </p:txBody>
      </p:sp>
    </p:spTree>
    <p:extLst>
      <p:ext uri="{BB962C8B-B14F-4D97-AF65-F5344CB8AC3E}">
        <p14:creationId xmlns:p14="http://schemas.microsoft.com/office/powerpoint/2010/main" val="369905414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HDFS Zero-Copy Reads</a:t>
            </a:r>
            <a:endParaRPr lang="en-US" dirty="0"/>
          </a:p>
        </p:txBody>
      </p:sp>
      <p:sp>
        <p:nvSpPr>
          <p:cNvPr id="3" name="Text Placeholder 2"/>
          <p:cNvSpPr>
            <a:spLocks noGrp="1"/>
          </p:cNvSpPr>
          <p:nvPr>
            <p:ph type="body" sz="quarter" idx="11"/>
          </p:nvPr>
        </p:nvSpPr>
        <p:spPr/>
        <p:txBody>
          <a:bodyPr/>
          <a:lstStyle/>
          <a:p>
            <a:r>
              <a:rPr lang="en-US" dirty="0"/>
              <a:t>Applications read straight from direct byte buffers, backed by the memory-mapped block file.</a:t>
            </a:r>
          </a:p>
          <a:p>
            <a:r>
              <a:rPr lang="en-US" dirty="0"/>
              <a:t>Eliminates overhead of intermediate copy of bytes to buffer in user space.</a:t>
            </a:r>
          </a:p>
          <a:p>
            <a:r>
              <a:rPr lang="en-US" dirty="0"/>
              <a:t>Applications must change code to use a new read API on </a:t>
            </a:r>
            <a:r>
              <a:rPr lang="en-US" dirty="0" err="1"/>
              <a:t>DFSInputStream</a:t>
            </a:r>
            <a:r>
              <a:rPr lang="en-US" dirty="0"/>
              <a:t>:</a:t>
            </a:r>
          </a:p>
          <a:p>
            <a:pPr marL="0" indent="0">
              <a:buNone/>
            </a:pPr>
            <a:r>
              <a:rPr lang="en-US" sz="1600" b="0" dirty="0">
                <a:latin typeface="Courier New"/>
                <a:cs typeface="Courier New"/>
              </a:rPr>
              <a:t>public </a:t>
            </a:r>
            <a:r>
              <a:rPr lang="en-US" sz="1600" b="0" dirty="0" err="1">
                <a:latin typeface="Courier New"/>
                <a:cs typeface="Courier New"/>
              </a:rPr>
              <a:t>ByteBuffer</a:t>
            </a:r>
            <a:r>
              <a:rPr lang="en-US" sz="1600" b="0" dirty="0">
                <a:latin typeface="Courier New"/>
                <a:cs typeface="Courier New"/>
              </a:rPr>
              <a:t> read(</a:t>
            </a:r>
            <a:r>
              <a:rPr lang="en-US" sz="1600" b="0" dirty="0" err="1">
                <a:latin typeface="Courier New"/>
                <a:cs typeface="Courier New"/>
              </a:rPr>
              <a:t>ByteBufferPool</a:t>
            </a:r>
            <a:r>
              <a:rPr lang="en-US" sz="1600" b="0" dirty="0">
                <a:latin typeface="Courier New"/>
                <a:cs typeface="Courier New"/>
              </a:rPr>
              <a:t> factory, </a:t>
            </a:r>
            <a:r>
              <a:rPr lang="en-US" sz="1600" b="0" dirty="0" err="1">
                <a:latin typeface="Courier New"/>
                <a:cs typeface="Courier New"/>
              </a:rPr>
              <a:t>int</a:t>
            </a:r>
            <a:r>
              <a:rPr lang="en-US" sz="1600" b="0" dirty="0">
                <a:latin typeface="Courier New"/>
                <a:cs typeface="Courier New"/>
              </a:rPr>
              <a:t> </a:t>
            </a:r>
            <a:r>
              <a:rPr lang="en-US" sz="1600" b="0" dirty="0" err="1">
                <a:latin typeface="Courier New"/>
                <a:cs typeface="Courier New"/>
              </a:rPr>
              <a:t>maxLength</a:t>
            </a:r>
            <a:r>
              <a:rPr lang="en-US" sz="1600" b="0" dirty="0">
                <a:latin typeface="Courier New"/>
                <a:cs typeface="Courier New"/>
              </a:rPr>
              <a:t>,</a:t>
            </a:r>
          </a:p>
          <a:p>
            <a:pPr marL="0" indent="0">
              <a:buNone/>
            </a:pPr>
            <a:r>
              <a:rPr lang="en-US" sz="1600" b="0" dirty="0">
                <a:latin typeface="Courier New"/>
                <a:cs typeface="Courier New"/>
              </a:rPr>
              <a:t>    </a:t>
            </a:r>
            <a:r>
              <a:rPr lang="en-US" sz="1600" b="0" dirty="0" err="1">
                <a:latin typeface="Courier New"/>
                <a:cs typeface="Courier New"/>
              </a:rPr>
              <a:t>EnumSet</a:t>
            </a:r>
            <a:r>
              <a:rPr lang="en-US" sz="1600" b="0" dirty="0">
                <a:latin typeface="Courier New"/>
                <a:cs typeface="Courier New"/>
              </a:rPr>
              <a:t>&lt;</a:t>
            </a:r>
            <a:r>
              <a:rPr lang="en-US" sz="1600" b="0" dirty="0" err="1">
                <a:latin typeface="Courier New"/>
                <a:cs typeface="Courier New"/>
              </a:rPr>
              <a:t>ReadOption</a:t>
            </a:r>
            <a:r>
              <a:rPr lang="en-US" sz="1600" b="0" dirty="0">
                <a:latin typeface="Courier New"/>
                <a:cs typeface="Courier New"/>
              </a:rPr>
              <a:t>&gt; opts)</a:t>
            </a:r>
          </a:p>
          <a:p>
            <a:pPr marL="0" indent="0">
              <a:buNone/>
            </a:pPr>
            <a:endParaRPr lang="en-US" dirty="0" smtClean="0"/>
          </a:p>
        </p:txBody>
      </p:sp>
      <p:sp>
        <p:nvSpPr>
          <p:cNvPr id="4" name="Slide Number Placeholder 3"/>
          <p:cNvSpPr>
            <a:spLocks noGrp="1"/>
          </p:cNvSpPr>
          <p:nvPr>
            <p:ph type="sldNum" sz="quarter" idx="12"/>
          </p:nvPr>
        </p:nvSpPr>
        <p:spPr/>
        <p:txBody>
          <a:bodyPr/>
          <a:lstStyle/>
          <a:p>
            <a:pPr>
              <a:defRPr/>
            </a:pPr>
            <a:r>
              <a:rPr lang="en-US" dirty="0" smtClean="0"/>
              <a:t>Page </a:t>
            </a:r>
            <a:fld id="{BE3614C6-9B97-DA43-9EC2-F206459474B6}" type="slidenum">
              <a:rPr lang="en-US" smtClean="0"/>
              <a:pPr>
                <a:defRPr/>
              </a:pPr>
              <a:t>41</a:t>
            </a:fld>
            <a:endParaRPr lang="en-US" dirty="0"/>
          </a:p>
        </p:txBody>
      </p:sp>
      <p:sp>
        <p:nvSpPr>
          <p:cNvPr id="5" name="Footer Placeholder 4"/>
          <p:cNvSpPr>
            <a:spLocks noGrp="1"/>
          </p:cNvSpPr>
          <p:nvPr>
            <p:ph type="ftr" sz="quarter" idx="13"/>
          </p:nvPr>
        </p:nvSpPr>
        <p:spPr/>
        <p:txBody>
          <a:bodyPr/>
          <a:lstStyle/>
          <a:p>
            <a:pPr>
              <a:defRPr/>
            </a:pPr>
            <a:r>
              <a:rPr lang="en-US" smtClean="0"/>
              <a:t>Architecting the Future of Big Data</a:t>
            </a:r>
            <a:endParaRPr lang="en-US" dirty="0"/>
          </a:p>
        </p:txBody>
      </p:sp>
    </p:spTree>
    <p:extLst>
      <p:ext uri="{BB962C8B-B14F-4D97-AF65-F5344CB8AC3E}">
        <p14:creationId xmlns:p14="http://schemas.microsoft.com/office/powerpoint/2010/main" val="126422071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Heterogeneous Storage Goals</a:t>
            </a:r>
            <a:endParaRPr lang="en-US" dirty="0"/>
          </a:p>
        </p:txBody>
      </p:sp>
      <p:sp>
        <p:nvSpPr>
          <p:cNvPr id="7" name="Text Placeholder 6"/>
          <p:cNvSpPr>
            <a:spLocks noGrp="1"/>
          </p:cNvSpPr>
          <p:nvPr>
            <p:ph type="body" sz="quarter" idx="11"/>
          </p:nvPr>
        </p:nvSpPr>
        <p:spPr/>
        <p:txBody>
          <a:bodyPr/>
          <a:lstStyle/>
          <a:p>
            <a:r>
              <a:rPr lang="en-US" sz="2400" dirty="0" smtClean="0"/>
              <a:t>Extend HDFS to support a variety of Storage Media</a:t>
            </a:r>
          </a:p>
          <a:p>
            <a:r>
              <a:rPr lang="en-US" sz="2400" dirty="0" smtClean="0"/>
              <a:t>Applications can choose their target storage</a:t>
            </a:r>
          </a:p>
          <a:p>
            <a:r>
              <a:rPr lang="en-US" sz="2400" dirty="0" smtClean="0"/>
              <a:t>Use existing APIs wherever possible</a:t>
            </a:r>
          </a:p>
          <a:p>
            <a:endParaRPr lang="en-US" sz="2400" dirty="0"/>
          </a:p>
        </p:txBody>
      </p:sp>
      <p:sp>
        <p:nvSpPr>
          <p:cNvPr id="5" name="Slide Number Placeholder 4"/>
          <p:cNvSpPr>
            <a:spLocks noGrp="1"/>
          </p:cNvSpPr>
          <p:nvPr>
            <p:ph type="sldNum" sz="quarter" idx="12"/>
          </p:nvPr>
        </p:nvSpPr>
        <p:spPr/>
        <p:txBody>
          <a:bodyPr/>
          <a:lstStyle/>
          <a:p>
            <a:pPr>
              <a:defRPr/>
            </a:pPr>
            <a:r>
              <a:rPr lang="en-US" smtClean="0"/>
              <a:t>Page </a:t>
            </a:r>
            <a:fld id="{55195364-CB26-204E-9D19-22CA26A13F79}" type="slidenum">
              <a:rPr lang="en-US" smtClean="0"/>
              <a:pPr>
                <a:defRPr/>
              </a:pPr>
              <a:t>42</a:t>
            </a:fld>
            <a:endParaRPr lang="en-US" dirty="0"/>
          </a:p>
        </p:txBody>
      </p:sp>
      <p:sp>
        <p:nvSpPr>
          <p:cNvPr id="4" name="Footer Placeholder 3"/>
          <p:cNvSpPr>
            <a:spLocks noGrp="1"/>
          </p:cNvSpPr>
          <p:nvPr>
            <p:ph type="ftr" sz="quarter" idx="13"/>
          </p:nvPr>
        </p:nvSpPr>
        <p:spPr/>
        <p:txBody>
          <a:bodyPr/>
          <a:lstStyle/>
          <a:p>
            <a:pPr>
              <a:defRPr/>
            </a:pPr>
            <a:r>
              <a:rPr lang="en-US" dirty="0" smtClean="0"/>
              <a:t>Architecting the Future of Big Data</a:t>
            </a:r>
            <a:endParaRPr lang="en-US" dirty="0"/>
          </a:p>
        </p:txBody>
      </p:sp>
      <p:sp>
        <p:nvSpPr>
          <p:cNvPr id="8" name="TextBox 7"/>
          <p:cNvSpPr txBox="1"/>
          <p:nvPr/>
        </p:nvSpPr>
        <p:spPr>
          <a:xfrm>
            <a:off x="7132719" y="1591733"/>
            <a:ext cx="1218883" cy="914400"/>
          </a:xfrm>
          <a:prstGeom prst="rect">
            <a:avLst/>
          </a:prstGeom>
        </p:spPr>
        <p:txBody>
          <a:bodyPr vert="horz" wrap="none" lIns="91440" tIns="45720" rIns="91440" bIns="45720" rtlCol="0">
            <a:norm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endParaRPr kumimoji="0" lang="en-US" sz="1800" b="0" i="0" u="none" strike="noStrike" kern="1200" cap="none" spc="0" normalizeH="0" baseline="0" noProof="0" dirty="0" smtClean="0">
              <a:ln>
                <a:noFill/>
              </a:ln>
              <a:solidFill>
                <a:srgbClr val="C3C3C3"/>
              </a:solidFill>
              <a:effectLst/>
              <a:uLnTx/>
              <a:uFillTx/>
              <a:latin typeface="+mn-lt"/>
              <a:ea typeface="+mn-ea"/>
              <a:cs typeface="+mn-cs"/>
            </a:endParaRPr>
          </a:p>
        </p:txBody>
      </p:sp>
    </p:spTree>
    <p:extLst>
      <p:ext uri="{BB962C8B-B14F-4D97-AF65-F5344CB8AC3E}">
        <p14:creationId xmlns:p14="http://schemas.microsoft.com/office/powerpoint/2010/main" val="351467909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Interesting Storage Media</a:t>
            </a:r>
            <a:endParaRPr lang="en-US" dirty="0"/>
          </a:p>
        </p:txBody>
      </p:sp>
      <p:sp>
        <p:nvSpPr>
          <p:cNvPr id="3" name="Text Placeholder 2"/>
          <p:cNvSpPr>
            <a:spLocks noGrp="1"/>
          </p:cNvSpPr>
          <p:nvPr>
            <p:ph type="body"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43</a:t>
            </a:fld>
            <a:endParaRPr lang="en-US" dirty="0"/>
          </a:p>
        </p:txBody>
      </p:sp>
      <p:sp>
        <p:nvSpPr>
          <p:cNvPr id="5" name="Footer Placeholder 4"/>
          <p:cNvSpPr>
            <a:spLocks noGrp="1"/>
          </p:cNvSpPr>
          <p:nvPr>
            <p:ph type="ftr" sz="quarter" idx="13"/>
          </p:nvPr>
        </p:nvSpPr>
        <p:spPr/>
        <p:txBody>
          <a:bodyPr/>
          <a:lstStyle/>
          <a:p>
            <a:pPr>
              <a:defRPr/>
            </a:pPr>
            <a:r>
              <a:rPr lang="en-US" smtClean="0"/>
              <a:t>Architecting the Future of Big Data</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180978579"/>
              </p:ext>
            </p:extLst>
          </p:nvPr>
        </p:nvGraphicFramePr>
        <p:xfrm>
          <a:off x="609440" y="1736972"/>
          <a:ext cx="10871857" cy="4258380"/>
        </p:xfrm>
        <a:graphic>
          <a:graphicData uri="http://schemas.openxmlformats.org/drawingml/2006/table">
            <a:tbl>
              <a:tblPr firstRow="1" bandRow="1">
                <a:tableStyleId>{2D5ABB26-0587-4C30-8999-92F81FD0307C}</a:tableStyleId>
              </a:tblPr>
              <a:tblGrid>
                <a:gridCol w="3871517"/>
                <a:gridCol w="2265373"/>
                <a:gridCol w="4734967"/>
              </a:tblGrid>
              <a:tr h="797131">
                <a:tc>
                  <a:txBody>
                    <a:bodyPr/>
                    <a:lstStyle/>
                    <a:p>
                      <a:pPr algn="ctr"/>
                      <a:endParaRPr lang="en-US" dirty="0"/>
                    </a:p>
                  </a:txBody>
                  <a:tcPr marL="121888" marR="121888" marT="91440" marB="91440" anchor="ctr"/>
                </a:tc>
                <a:tc>
                  <a:txBody>
                    <a:bodyPr/>
                    <a:lstStyle/>
                    <a:p>
                      <a:pPr algn="ctr"/>
                      <a:r>
                        <a:rPr lang="en-US" b="1" dirty="0" smtClean="0"/>
                        <a:t>Cost</a:t>
                      </a:r>
                      <a:endParaRPr lang="en-US" b="1" dirty="0"/>
                    </a:p>
                  </a:txBody>
                  <a:tcPr marL="121888" marR="121888" marT="91440" marB="91440" anchor="ctr"/>
                </a:tc>
                <a:tc>
                  <a:txBody>
                    <a:bodyPr/>
                    <a:lstStyle/>
                    <a:p>
                      <a:pPr algn="ctr"/>
                      <a:r>
                        <a:rPr lang="en-US" b="1" dirty="0" smtClean="0"/>
                        <a:t>Example Use case</a:t>
                      </a:r>
                      <a:endParaRPr lang="en-US" b="1" dirty="0"/>
                    </a:p>
                  </a:txBody>
                  <a:tcPr marL="121888" marR="121888" marT="91440" marB="91440" anchor="ctr"/>
                </a:tc>
              </a:tr>
              <a:tr h="84543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t>Spinning Disk (HDD)</a:t>
                      </a:r>
                      <a:endParaRPr lang="en-US" dirty="0"/>
                    </a:p>
                  </a:txBody>
                  <a:tcPr marL="121888" marR="121888" marT="91440" marB="91440" anchor="ctr"/>
                </a:tc>
                <a:tc>
                  <a:txBody>
                    <a:bodyPr/>
                    <a:lstStyle/>
                    <a:p>
                      <a:pPr algn="ctr"/>
                      <a:r>
                        <a:rPr lang="en-US" dirty="0" smtClean="0"/>
                        <a:t>Low</a:t>
                      </a:r>
                      <a:endParaRPr lang="en-US" dirty="0"/>
                    </a:p>
                  </a:txBody>
                  <a:tcPr marL="121888" marR="121888" marT="91440" marB="91440" anchor="ctr"/>
                </a:tc>
                <a:tc>
                  <a:txBody>
                    <a:bodyPr/>
                    <a:lstStyle/>
                    <a:p>
                      <a:pPr algn="ctr"/>
                      <a:r>
                        <a:rPr lang="en-US" dirty="0" smtClean="0"/>
                        <a:t>High volume batch data</a:t>
                      </a:r>
                      <a:endParaRPr lang="en-US" dirty="0"/>
                    </a:p>
                  </a:txBody>
                  <a:tcPr marL="121888" marR="121888" marT="91440" marB="91440" anchor="ctr"/>
                </a:tc>
              </a:tr>
              <a:tr h="803233">
                <a:tc>
                  <a:txBody>
                    <a:bodyPr/>
                    <a:lstStyle/>
                    <a:p>
                      <a:pPr algn="ctr"/>
                      <a:r>
                        <a:rPr lang="en-US" dirty="0" smtClean="0"/>
                        <a:t>Solid State Disk (SSD)</a:t>
                      </a:r>
                      <a:endParaRPr lang="en-US" dirty="0"/>
                    </a:p>
                  </a:txBody>
                  <a:tcPr marL="121888" marR="121888" marT="91440" marB="91440" anchor="ctr"/>
                </a:tc>
                <a:tc>
                  <a:txBody>
                    <a:bodyPr/>
                    <a:lstStyle/>
                    <a:p>
                      <a:pPr algn="ctr"/>
                      <a:r>
                        <a:rPr lang="en-US" dirty="0" smtClean="0"/>
                        <a:t>10x of</a:t>
                      </a:r>
                      <a:r>
                        <a:rPr lang="en-US" baseline="0" dirty="0" smtClean="0"/>
                        <a:t> HDD</a:t>
                      </a:r>
                      <a:endParaRPr lang="en-US" dirty="0"/>
                    </a:p>
                  </a:txBody>
                  <a:tcPr marL="121888" marR="121888" marT="91440" marB="91440" anchor="ctr"/>
                </a:tc>
                <a:tc>
                  <a:txBody>
                    <a:bodyPr/>
                    <a:lstStyle/>
                    <a:p>
                      <a:pPr algn="ctr"/>
                      <a:r>
                        <a:rPr lang="en-US" dirty="0" smtClean="0"/>
                        <a:t>HBase</a:t>
                      </a:r>
                      <a:r>
                        <a:rPr lang="en-US" baseline="0" dirty="0" smtClean="0"/>
                        <a:t> Tables</a:t>
                      </a:r>
                      <a:endParaRPr lang="en-US" dirty="0"/>
                    </a:p>
                  </a:txBody>
                  <a:tcPr marL="121888" marR="121888" marT="91440" marB="91440" anchor="ctr"/>
                </a:tc>
              </a:tr>
              <a:tr h="848358">
                <a:tc>
                  <a:txBody>
                    <a:bodyPr/>
                    <a:lstStyle/>
                    <a:p>
                      <a:pPr algn="ctr"/>
                      <a:r>
                        <a:rPr lang="en-US" dirty="0" smtClean="0"/>
                        <a:t>RAM</a:t>
                      </a:r>
                      <a:endParaRPr lang="en-US" dirty="0"/>
                    </a:p>
                  </a:txBody>
                  <a:tcPr marL="121888" marR="121888" marT="91440" marB="91440" anchor="ctr"/>
                </a:tc>
                <a:tc>
                  <a:txBody>
                    <a:bodyPr/>
                    <a:lstStyle/>
                    <a:p>
                      <a:pPr algn="ctr"/>
                      <a:r>
                        <a:rPr lang="en-US" dirty="0" smtClean="0"/>
                        <a:t>100x of HDD</a:t>
                      </a:r>
                      <a:endParaRPr lang="en-US" dirty="0"/>
                    </a:p>
                  </a:txBody>
                  <a:tcPr marL="121888" marR="121888" marT="91440" marB="91440" anchor="ctr"/>
                </a:tc>
                <a:tc>
                  <a:txBody>
                    <a:bodyPr/>
                    <a:lstStyle/>
                    <a:p>
                      <a:pPr algn="ctr"/>
                      <a:r>
                        <a:rPr lang="en-US" dirty="0" smtClean="0"/>
                        <a:t>Hive</a:t>
                      </a:r>
                      <a:r>
                        <a:rPr lang="en-US" baseline="0" dirty="0" smtClean="0"/>
                        <a:t> Materialized Views</a:t>
                      </a:r>
                      <a:endParaRPr lang="en-US" dirty="0"/>
                    </a:p>
                  </a:txBody>
                  <a:tcPr marL="121888" marR="121888" marT="91440" marB="91440" anchor="ctr"/>
                </a:tc>
              </a:tr>
              <a:tr h="964223">
                <a:tc>
                  <a:txBody>
                    <a:bodyPr/>
                    <a:lstStyle/>
                    <a:p>
                      <a:pPr algn="ctr"/>
                      <a:r>
                        <a:rPr lang="en-US" dirty="0" smtClean="0"/>
                        <a:t>Your</a:t>
                      </a:r>
                      <a:r>
                        <a:rPr lang="en-US" baseline="0" dirty="0" smtClean="0"/>
                        <a:t> custom Media</a:t>
                      </a:r>
                      <a:endParaRPr lang="en-US" dirty="0"/>
                    </a:p>
                  </a:txBody>
                  <a:tcPr marL="121888" marR="121888" marT="91440" marB="91440" anchor="ctr"/>
                </a:tc>
                <a:tc>
                  <a:txBody>
                    <a:bodyPr/>
                    <a:lstStyle/>
                    <a:p>
                      <a:pPr algn="ctr"/>
                      <a:r>
                        <a:rPr lang="en-US" dirty="0" smtClean="0"/>
                        <a:t>?</a:t>
                      </a:r>
                      <a:endParaRPr lang="en-US" dirty="0"/>
                    </a:p>
                  </a:txBody>
                  <a:tcPr marL="121888" marR="121888" marT="91440" marB="91440" anchor="ctr"/>
                </a:tc>
                <a:tc>
                  <a:txBody>
                    <a:bodyPr/>
                    <a:lstStyle/>
                    <a:p>
                      <a:pPr algn="ctr"/>
                      <a:r>
                        <a:rPr lang="en-US" dirty="0" smtClean="0"/>
                        <a:t>?</a:t>
                      </a:r>
                      <a:endParaRPr lang="en-US" dirty="0"/>
                    </a:p>
                  </a:txBody>
                  <a:tcPr marL="121888" marR="121888" marT="91440" marB="91440" anchor="ctr"/>
                </a:tc>
              </a:tr>
            </a:tbl>
          </a:graphicData>
        </a:graphic>
      </p:graphicFrame>
    </p:spTree>
    <p:extLst>
      <p:ext uri="{BB962C8B-B14F-4D97-AF65-F5344CB8AC3E}">
        <p14:creationId xmlns:p14="http://schemas.microsoft.com/office/powerpoint/2010/main" val="356775931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HDFS Storage Architecture - Before</a:t>
            </a:r>
            <a:endParaRPr lang="en-US" dirty="0"/>
          </a:p>
        </p:txBody>
      </p:sp>
      <p:sp>
        <p:nvSpPr>
          <p:cNvPr id="3" name="Text Placeholder 2"/>
          <p:cNvSpPr>
            <a:spLocks noGrp="1"/>
          </p:cNvSpPr>
          <p:nvPr>
            <p:ph type="body"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44</a:t>
            </a:fld>
            <a:endParaRPr lang="en-US" dirty="0"/>
          </a:p>
        </p:txBody>
      </p:sp>
      <p:sp>
        <p:nvSpPr>
          <p:cNvPr id="5" name="Footer Placeholder 4"/>
          <p:cNvSpPr>
            <a:spLocks noGrp="1"/>
          </p:cNvSpPr>
          <p:nvPr>
            <p:ph type="ftr" sz="quarter" idx="13"/>
          </p:nvPr>
        </p:nvSpPr>
        <p:spPr/>
        <p:txBody>
          <a:bodyPr/>
          <a:lstStyle/>
          <a:p>
            <a:pPr>
              <a:defRPr/>
            </a:pPr>
            <a:r>
              <a:rPr lang="en-US" smtClean="0"/>
              <a:t>Architecting the Future of Big Data</a:t>
            </a:r>
            <a:endParaRPr lang="en-US" dirty="0"/>
          </a:p>
        </p:txBody>
      </p:sp>
      <p:pic>
        <p:nvPicPr>
          <p:cNvPr id="6" name="Picture 5" descr="HDFS-Storage-Architecture-Befor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969" y="1092611"/>
            <a:ext cx="11196890" cy="5027202"/>
          </a:xfrm>
          <a:prstGeom prst="rect">
            <a:avLst/>
          </a:prstGeom>
        </p:spPr>
      </p:pic>
    </p:spTree>
    <p:extLst>
      <p:ext uri="{BB962C8B-B14F-4D97-AF65-F5344CB8AC3E}">
        <p14:creationId xmlns:p14="http://schemas.microsoft.com/office/powerpoint/2010/main" val="95920163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HDFS Storage Architecture - Now</a:t>
            </a:r>
            <a:endParaRPr lang="en-US" dirty="0"/>
          </a:p>
        </p:txBody>
      </p:sp>
      <p:sp>
        <p:nvSpPr>
          <p:cNvPr id="3" name="Text Placeholder 2"/>
          <p:cNvSpPr>
            <a:spLocks noGrp="1"/>
          </p:cNvSpPr>
          <p:nvPr>
            <p:ph type="body"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45</a:t>
            </a:fld>
            <a:endParaRPr lang="en-US" dirty="0"/>
          </a:p>
        </p:txBody>
      </p:sp>
      <p:sp>
        <p:nvSpPr>
          <p:cNvPr id="5" name="Footer Placeholder 4"/>
          <p:cNvSpPr>
            <a:spLocks noGrp="1"/>
          </p:cNvSpPr>
          <p:nvPr>
            <p:ph type="ftr" sz="quarter" idx="13"/>
          </p:nvPr>
        </p:nvSpPr>
        <p:spPr/>
        <p:txBody>
          <a:bodyPr/>
          <a:lstStyle/>
          <a:p>
            <a:pPr>
              <a:defRPr/>
            </a:pPr>
            <a:r>
              <a:rPr lang="en-US" smtClean="0"/>
              <a:t>Architecting the Future of Big Data</a:t>
            </a:r>
            <a:endParaRPr lang="en-US" dirty="0"/>
          </a:p>
        </p:txBody>
      </p:sp>
      <p:pic>
        <p:nvPicPr>
          <p:cNvPr id="7" name="Picture 6" descr="New Storages on Datanode - New P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21" y="1100205"/>
            <a:ext cx="11579384" cy="5212080"/>
          </a:xfrm>
          <a:prstGeom prst="rect">
            <a:avLst/>
          </a:prstGeom>
        </p:spPr>
      </p:pic>
    </p:spTree>
    <p:extLst>
      <p:ext uri="{BB962C8B-B14F-4D97-AF65-F5344CB8AC3E}">
        <p14:creationId xmlns:p14="http://schemas.microsoft.com/office/powerpoint/2010/main" val="324757390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Preferences</a:t>
            </a:r>
          </a:p>
        </p:txBody>
      </p:sp>
      <p:sp>
        <p:nvSpPr>
          <p:cNvPr id="3" name="Text Placeholder 2"/>
          <p:cNvSpPr>
            <a:spLocks noGrp="1"/>
          </p:cNvSpPr>
          <p:nvPr>
            <p:ph type="body" sz="quarter" idx="11"/>
          </p:nvPr>
        </p:nvSpPr>
        <p:spPr/>
        <p:txBody>
          <a:bodyPr/>
          <a:lstStyle/>
          <a:p>
            <a:r>
              <a:rPr lang="en-US" sz="2400" dirty="0" smtClean="0"/>
              <a:t>Introduce Storage Type per Storage Medium</a:t>
            </a:r>
          </a:p>
          <a:p>
            <a:r>
              <a:rPr lang="en-US" sz="2400" dirty="0" smtClean="0"/>
              <a:t>Storage Hint from application to HDFS</a:t>
            </a:r>
          </a:p>
          <a:p>
            <a:pPr lvl="1"/>
            <a:r>
              <a:rPr lang="en-US" sz="2200" dirty="0" smtClean="0"/>
              <a:t>Specifies application’s preferred Storage Type</a:t>
            </a:r>
          </a:p>
          <a:p>
            <a:r>
              <a:rPr lang="en-US" sz="2400" dirty="0" smtClean="0"/>
              <a:t>Advisory</a:t>
            </a:r>
          </a:p>
          <a:p>
            <a:r>
              <a:rPr lang="en-US" sz="2400" dirty="0"/>
              <a:t>S</a:t>
            </a:r>
            <a:r>
              <a:rPr lang="en-US" sz="2400" dirty="0" smtClean="0"/>
              <a:t>ubject to available space/quotas</a:t>
            </a:r>
          </a:p>
          <a:p>
            <a:r>
              <a:rPr lang="en-US" sz="2400" dirty="0" smtClean="0"/>
              <a:t>Fallback Storage is HDD</a:t>
            </a:r>
          </a:p>
          <a:p>
            <a:pPr lvl="1"/>
            <a:r>
              <a:rPr lang="en-US" sz="2200" dirty="0" smtClean="0"/>
              <a:t>May be configurable in the future</a:t>
            </a:r>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46</a:t>
            </a:fld>
            <a:endParaRPr lang="en-US" dirty="0"/>
          </a:p>
        </p:txBody>
      </p:sp>
      <p:sp>
        <p:nvSpPr>
          <p:cNvPr id="5" name="Footer Placeholder 4"/>
          <p:cNvSpPr>
            <a:spLocks noGrp="1"/>
          </p:cNvSpPr>
          <p:nvPr>
            <p:ph type="ftr" sz="quarter" idx="13"/>
          </p:nvPr>
        </p:nvSpPr>
        <p:spPr/>
        <p:txBody>
          <a:bodyPr/>
          <a:lstStyle/>
          <a:p>
            <a:pPr>
              <a:defRPr/>
            </a:pPr>
            <a:r>
              <a:rPr lang="en-US" dirty="0" smtClean="0"/>
              <a:t>Architecting the Future of Big Data</a:t>
            </a:r>
            <a:endParaRPr lang="en-US" dirty="0"/>
          </a:p>
        </p:txBody>
      </p:sp>
    </p:spTree>
    <p:extLst>
      <p:ext uri="{BB962C8B-B14F-4D97-AF65-F5344CB8AC3E}">
        <p14:creationId xmlns:p14="http://schemas.microsoft.com/office/powerpoint/2010/main" val="1037548917"/>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 Preferences (continued)</a:t>
            </a:r>
            <a:endParaRPr lang="en-US" dirty="0"/>
          </a:p>
        </p:txBody>
      </p:sp>
      <p:sp>
        <p:nvSpPr>
          <p:cNvPr id="3" name="Text Placeholder 2"/>
          <p:cNvSpPr>
            <a:spLocks noGrp="1"/>
          </p:cNvSpPr>
          <p:nvPr>
            <p:ph type="body" sz="quarter" idx="11"/>
          </p:nvPr>
        </p:nvSpPr>
        <p:spPr/>
        <p:txBody>
          <a:bodyPr/>
          <a:lstStyle/>
          <a:p>
            <a:r>
              <a:rPr lang="en-US" sz="2400" dirty="0" smtClean="0"/>
              <a:t>Specify preference when creating a file</a:t>
            </a:r>
          </a:p>
          <a:p>
            <a:pPr lvl="1"/>
            <a:r>
              <a:rPr lang="en-US" sz="2200" dirty="0" smtClean="0"/>
              <a:t>Write replicas directly to Storage Medium of choice</a:t>
            </a:r>
          </a:p>
          <a:p>
            <a:r>
              <a:rPr lang="en-US" sz="2400" dirty="0" smtClean="0"/>
              <a:t>Change preference for an existing file</a:t>
            </a:r>
          </a:p>
          <a:p>
            <a:pPr lvl="1"/>
            <a:r>
              <a:rPr lang="en-US" sz="2200" dirty="0" smtClean="0"/>
              <a:t>E.g. to migrate existing file replicas from HDD to SSD</a:t>
            </a:r>
            <a:endParaRPr lang="en-US" sz="2200" dirty="0"/>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47</a:t>
            </a:fld>
            <a:endParaRPr lang="en-US" dirty="0"/>
          </a:p>
        </p:txBody>
      </p:sp>
      <p:sp>
        <p:nvSpPr>
          <p:cNvPr id="5" name="Footer Placeholder 4"/>
          <p:cNvSpPr>
            <a:spLocks noGrp="1"/>
          </p:cNvSpPr>
          <p:nvPr>
            <p:ph type="ftr" sz="quarter" idx="13"/>
          </p:nvPr>
        </p:nvSpPr>
        <p:spPr/>
        <p:txBody>
          <a:bodyPr/>
          <a:lstStyle/>
          <a:p>
            <a:pPr>
              <a:defRPr/>
            </a:pPr>
            <a:r>
              <a:rPr lang="en-US" smtClean="0"/>
              <a:t>Architecting the Future of Big Data</a:t>
            </a:r>
            <a:endParaRPr lang="en-US" dirty="0"/>
          </a:p>
        </p:txBody>
      </p:sp>
    </p:spTree>
    <p:extLst>
      <p:ext uri="{BB962C8B-B14F-4D97-AF65-F5344CB8AC3E}">
        <p14:creationId xmlns:p14="http://schemas.microsoft.com/office/powerpoint/2010/main" val="377835328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Quota Management</a:t>
            </a:r>
            <a:endParaRPr lang="en-US" dirty="0"/>
          </a:p>
        </p:txBody>
      </p:sp>
      <p:sp>
        <p:nvSpPr>
          <p:cNvPr id="3" name="Text Placeholder 2"/>
          <p:cNvSpPr>
            <a:spLocks noGrp="1"/>
          </p:cNvSpPr>
          <p:nvPr>
            <p:ph type="body" sz="quarter" idx="11"/>
          </p:nvPr>
        </p:nvSpPr>
        <p:spPr/>
        <p:txBody>
          <a:bodyPr/>
          <a:lstStyle/>
          <a:p>
            <a:r>
              <a:rPr lang="en-US" sz="2400" dirty="0" smtClean="0"/>
              <a:t>Extend existing Quota Mechanisms</a:t>
            </a:r>
          </a:p>
          <a:p>
            <a:r>
              <a:rPr lang="en-US" sz="2400" dirty="0"/>
              <a:t>A</a:t>
            </a:r>
            <a:r>
              <a:rPr lang="en-US" sz="2400" dirty="0" smtClean="0"/>
              <a:t>dministrators ensure fair distribution of limited resources</a:t>
            </a:r>
            <a:endParaRPr lang="en-US" sz="2400" dirty="0"/>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48</a:t>
            </a:fld>
            <a:endParaRPr lang="en-US" dirty="0"/>
          </a:p>
        </p:txBody>
      </p:sp>
      <p:sp>
        <p:nvSpPr>
          <p:cNvPr id="5" name="Footer Placeholder 4"/>
          <p:cNvSpPr>
            <a:spLocks noGrp="1"/>
          </p:cNvSpPr>
          <p:nvPr>
            <p:ph type="ftr" sz="quarter" idx="13"/>
          </p:nvPr>
        </p:nvSpPr>
        <p:spPr/>
        <p:txBody>
          <a:bodyPr/>
          <a:lstStyle/>
          <a:p>
            <a:pPr>
              <a:defRPr/>
            </a:pPr>
            <a:r>
              <a:rPr lang="en-US" smtClean="0"/>
              <a:t>Architecting the Future of Big Data</a:t>
            </a:r>
            <a:endParaRPr lang="en-US" dirty="0"/>
          </a:p>
        </p:txBody>
      </p:sp>
    </p:spTree>
    <p:extLst>
      <p:ext uri="{BB962C8B-B14F-4D97-AF65-F5344CB8AC3E}">
        <p14:creationId xmlns:p14="http://schemas.microsoft.com/office/powerpoint/2010/main" val="462092797"/>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Creation with Storage Types</a:t>
            </a:r>
            <a:endParaRPr lang="en-US" dirty="0"/>
          </a:p>
        </p:txBody>
      </p:sp>
      <p:sp>
        <p:nvSpPr>
          <p:cNvPr id="3" name="Text Placeholder 2"/>
          <p:cNvSpPr>
            <a:spLocks noGrp="1"/>
          </p:cNvSpPr>
          <p:nvPr>
            <p:ph type="body"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49</a:t>
            </a:fld>
            <a:endParaRPr lang="en-US" dirty="0"/>
          </a:p>
        </p:txBody>
      </p:sp>
      <p:sp>
        <p:nvSpPr>
          <p:cNvPr id="5" name="Footer Placeholder 4"/>
          <p:cNvSpPr>
            <a:spLocks noGrp="1"/>
          </p:cNvSpPr>
          <p:nvPr>
            <p:ph type="ftr" sz="quarter" idx="13"/>
          </p:nvPr>
        </p:nvSpPr>
        <p:spPr/>
        <p:txBody>
          <a:bodyPr/>
          <a:lstStyle/>
          <a:p>
            <a:pPr>
              <a:defRPr/>
            </a:pPr>
            <a:r>
              <a:rPr lang="en-US" smtClean="0"/>
              <a:t>Architecting the Future of Big Data</a:t>
            </a:r>
            <a:endParaRPr lang="en-US" dirty="0"/>
          </a:p>
        </p:txBody>
      </p:sp>
      <p:pic>
        <p:nvPicPr>
          <p:cNvPr id="9" name="Picture 8" descr="Heterogeneous-Storage-User-Interaction - New Page(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767" y="1095972"/>
            <a:ext cx="11535293" cy="5263604"/>
          </a:xfrm>
          <a:prstGeom prst="rect">
            <a:avLst/>
          </a:prstGeom>
        </p:spPr>
      </p:pic>
    </p:spTree>
    <p:extLst>
      <p:ext uri="{BB962C8B-B14F-4D97-AF65-F5344CB8AC3E}">
        <p14:creationId xmlns:p14="http://schemas.microsoft.com/office/powerpoint/2010/main" val="273251468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a:t>
            </a:r>
            <a:r>
              <a:rPr lang="en-US" dirty="0" err="1" smtClean="0"/>
              <a:t>Hadoop</a:t>
            </a:r>
            <a:endParaRPr lang="en-US" dirty="0"/>
          </a:p>
        </p:txBody>
      </p:sp>
      <p:sp>
        <p:nvSpPr>
          <p:cNvPr id="3" name="Text Placeholder 2"/>
          <p:cNvSpPr>
            <a:spLocks noGrp="1"/>
          </p:cNvSpPr>
          <p:nvPr>
            <p:ph type="body" sz="quarter" idx="11"/>
          </p:nvPr>
        </p:nvSpPr>
        <p:spPr/>
        <p:txBody>
          <a:bodyPr/>
          <a:lstStyle/>
          <a:p>
            <a:r>
              <a:rPr lang="en-US" dirty="0" smtClean="0"/>
              <a:t>Inspired by sca</a:t>
            </a:r>
            <a:r>
              <a:rPr lang="en-US" dirty="0" smtClean="0"/>
              <a:t>lable storage and compute infrastructure developed at Google</a:t>
            </a:r>
          </a:p>
          <a:p>
            <a:pPr lvl="1"/>
            <a:r>
              <a:rPr lang="en-US" dirty="0" smtClean="0"/>
              <a:t>The Google </a:t>
            </a:r>
            <a:r>
              <a:rPr lang="en-US" dirty="0"/>
              <a:t>File </a:t>
            </a:r>
            <a:r>
              <a:rPr lang="en-US" dirty="0" smtClean="0"/>
              <a:t>System</a:t>
            </a:r>
            <a:br>
              <a:rPr lang="en-US" dirty="0" smtClean="0"/>
            </a:br>
            <a:r>
              <a:rPr lang="en-US" dirty="0" smtClean="0"/>
              <a:t>http</a:t>
            </a:r>
            <a:r>
              <a:rPr lang="en-US" dirty="0"/>
              <a:t>://</a:t>
            </a:r>
            <a:r>
              <a:rPr lang="en-US" dirty="0" err="1"/>
              <a:t>static.googleusercontent.com</a:t>
            </a:r>
            <a:r>
              <a:rPr lang="en-US" dirty="0"/>
              <a:t>/media/</a:t>
            </a:r>
            <a:r>
              <a:rPr lang="en-US" dirty="0" err="1"/>
              <a:t>research.google.com</a:t>
            </a:r>
            <a:r>
              <a:rPr lang="en-US" dirty="0"/>
              <a:t>/en//archive/gfs-sosp2003.</a:t>
            </a:r>
            <a:r>
              <a:rPr lang="en-US" dirty="0" smtClean="0"/>
              <a:t>pdf</a:t>
            </a:r>
          </a:p>
          <a:p>
            <a:pPr lvl="1"/>
            <a:r>
              <a:rPr lang="en-US" dirty="0" err="1"/>
              <a:t>MapReduce</a:t>
            </a:r>
            <a:r>
              <a:rPr lang="en-US" dirty="0"/>
              <a:t>: Simplified Data Processing on Large Clusters</a:t>
            </a:r>
            <a:br>
              <a:rPr lang="en-US" dirty="0"/>
            </a:br>
            <a:r>
              <a:rPr lang="en-US" dirty="0"/>
              <a:t>http://</a:t>
            </a:r>
            <a:r>
              <a:rPr lang="en-US" dirty="0" err="1"/>
              <a:t>static.googleusercontent.com</a:t>
            </a:r>
            <a:r>
              <a:rPr lang="en-US" dirty="0"/>
              <a:t>/media/</a:t>
            </a:r>
            <a:r>
              <a:rPr lang="en-US" dirty="0" err="1"/>
              <a:t>research.google.com</a:t>
            </a:r>
            <a:r>
              <a:rPr lang="en-US" dirty="0"/>
              <a:t>/en//archive/mapreduce-osdi04.</a:t>
            </a:r>
            <a:r>
              <a:rPr lang="en-US" dirty="0" smtClean="0"/>
              <a:t>pdf</a:t>
            </a:r>
          </a:p>
          <a:p>
            <a:r>
              <a:rPr lang="en-US" dirty="0" err="1" smtClean="0"/>
              <a:t>Hadoop</a:t>
            </a:r>
            <a:r>
              <a:rPr lang="en-US" dirty="0" smtClean="0"/>
              <a:t> project created in 2005 as an offshoot of the </a:t>
            </a:r>
            <a:r>
              <a:rPr lang="en-US" dirty="0" err="1" smtClean="0"/>
              <a:t>Nutch</a:t>
            </a:r>
            <a:r>
              <a:rPr lang="en-US" dirty="0" smtClean="0"/>
              <a:t> search engine project</a:t>
            </a:r>
          </a:p>
          <a:p>
            <a:r>
              <a:rPr lang="en-US" dirty="0"/>
              <a:t>Yahoo was initial main user, followed by uptake by Facebook and </a:t>
            </a:r>
            <a:r>
              <a:rPr lang="en-US" dirty="0" smtClean="0"/>
              <a:t>others</a:t>
            </a:r>
          </a:p>
          <a:p>
            <a:r>
              <a:rPr lang="en-US" dirty="0"/>
              <a:t>Expanded to include a huge ecosystem of related </a:t>
            </a:r>
            <a:r>
              <a:rPr lang="en-US" dirty="0" smtClean="0"/>
              <a:t>projects</a:t>
            </a:r>
          </a:p>
          <a:p>
            <a:r>
              <a:rPr lang="en-US" dirty="0" smtClean="0"/>
              <a:t>Now deploye</a:t>
            </a:r>
            <a:r>
              <a:rPr lang="en-US" dirty="0" smtClean="0"/>
              <a:t>d widely in a variety of settings</a:t>
            </a:r>
          </a:p>
          <a:p>
            <a:r>
              <a:rPr lang="en-US" dirty="0" smtClean="0"/>
              <a:t>Developed in open source in Apache Software Foundation</a:t>
            </a:r>
          </a:p>
          <a:p>
            <a:pPr lvl="1"/>
            <a:r>
              <a:rPr lang="en-US" dirty="0" smtClean="0"/>
              <a:t>Contributors and committers come from diverse interests in industry and research.</a:t>
            </a:r>
          </a:p>
          <a:p>
            <a:pPr lvl="1"/>
            <a:r>
              <a:rPr lang="en-US" dirty="0" smtClean="0"/>
              <a:t>Anyone can contribute!</a:t>
            </a:r>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5</a:t>
            </a:fld>
            <a:endParaRPr lang="en-US" dirty="0"/>
          </a:p>
        </p:txBody>
      </p:sp>
      <p:sp>
        <p:nvSpPr>
          <p:cNvPr id="5" name="Footer Placeholder 4"/>
          <p:cNvSpPr>
            <a:spLocks noGrp="1"/>
          </p:cNvSpPr>
          <p:nvPr>
            <p:ph type="ftr" sz="quarter" idx="13"/>
          </p:nvPr>
        </p:nvSpPr>
        <p:spPr/>
        <p:txBody>
          <a:bodyPr/>
          <a:lstStyle/>
          <a:p>
            <a:pPr>
              <a:defRPr/>
            </a:pPr>
            <a:r>
              <a:rPr lang="en-US" smtClean="0"/>
              <a:t>Architecting the Future of Big Data</a:t>
            </a:r>
            <a:endParaRPr lang="en-US" dirty="0"/>
          </a:p>
        </p:txBody>
      </p:sp>
    </p:spTree>
    <p:extLst>
      <p:ext uri="{BB962C8B-B14F-4D97-AF65-F5344CB8AC3E}">
        <p14:creationId xmlns:p14="http://schemas.microsoft.com/office/powerpoint/2010/main" val="365616082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Move existing replicas to target Storage Type</a:t>
            </a:r>
            <a:endParaRPr lang="en-US" dirty="0"/>
          </a:p>
        </p:txBody>
      </p:sp>
      <p:sp>
        <p:nvSpPr>
          <p:cNvPr id="3" name="Text Placeholder 2"/>
          <p:cNvSpPr>
            <a:spLocks noGrp="1"/>
          </p:cNvSpPr>
          <p:nvPr>
            <p:ph type="body"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50</a:t>
            </a:fld>
            <a:endParaRPr lang="en-US" dirty="0"/>
          </a:p>
        </p:txBody>
      </p:sp>
      <p:sp>
        <p:nvSpPr>
          <p:cNvPr id="5" name="Footer Placeholder 4"/>
          <p:cNvSpPr>
            <a:spLocks noGrp="1"/>
          </p:cNvSpPr>
          <p:nvPr>
            <p:ph type="ftr" sz="quarter" idx="13"/>
          </p:nvPr>
        </p:nvSpPr>
        <p:spPr/>
        <p:txBody>
          <a:bodyPr/>
          <a:lstStyle/>
          <a:p>
            <a:pPr>
              <a:defRPr/>
            </a:pPr>
            <a:r>
              <a:rPr lang="en-US" smtClean="0"/>
              <a:t>Architecting the Future of Big Data</a:t>
            </a:r>
            <a:endParaRPr lang="en-US" dirty="0"/>
          </a:p>
        </p:txBody>
      </p:sp>
      <p:pic>
        <p:nvPicPr>
          <p:cNvPr id="8" name="Picture 7" descr="Migrate-file-to-new-Storage-Type - New Page(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0848"/>
            <a:ext cx="12188825" cy="5318449"/>
          </a:xfrm>
          <a:prstGeom prst="rect">
            <a:avLst/>
          </a:prstGeom>
        </p:spPr>
      </p:pic>
    </p:spTree>
    <p:extLst>
      <p:ext uri="{BB962C8B-B14F-4D97-AF65-F5344CB8AC3E}">
        <p14:creationId xmlns:p14="http://schemas.microsoft.com/office/powerpoint/2010/main" val="397605845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 Policy Definition</a:t>
            </a:r>
            <a:endParaRPr lang="en-US" dirty="0"/>
          </a:p>
        </p:txBody>
      </p:sp>
      <p:sp>
        <p:nvSpPr>
          <p:cNvPr id="3" name="Text Placeholder 2"/>
          <p:cNvSpPr>
            <a:spLocks noGrp="1"/>
          </p:cNvSpPr>
          <p:nvPr>
            <p:ph type="body" sz="quarter" idx="11"/>
          </p:nvPr>
        </p:nvSpPr>
        <p:spPr/>
        <p:txBody>
          <a:bodyPr/>
          <a:lstStyle/>
          <a:p>
            <a:r>
              <a:rPr lang="en-US" dirty="0" smtClean="0"/>
              <a:t>Allows mapping between Dataset and Storage Type</a:t>
            </a:r>
          </a:p>
          <a:p>
            <a:pPr lvl="1"/>
            <a:r>
              <a:rPr lang="en-US" dirty="0" smtClean="0"/>
              <a:t>Directory =&gt; Storage Type(s)</a:t>
            </a:r>
          </a:p>
          <a:p>
            <a:pPr lvl="1"/>
            <a:r>
              <a:rPr lang="en-US" dirty="0" smtClean="0"/>
              <a:t>File =&gt; Storage Type(s)</a:t>
            </a:r>
          </a:p>
          <a:p>
            <a:r>
              <a:rPr lang="en-US" dirty="0" smtClean="0"/>
              <a:t>Defines Creation Fallback Strategy</a:t>
            </a:r>
          </a:p>
          <a:p>
            <a:pPr lvl="1"/>
            <a:r>
              <a:rPr lang="en-US" dirty="0" smtClean="0"/>
              <a:t>Strategy for when blocks are allocated and written</a:t>
            </a:r>
          </a:p>
          <a:p>
            <a:pPr lvl="1"/>
            <a:r>
              <a:rPr lang="en-US" dirty="0" smtClean="0"/>
              <a:t>Where to write blocks when first Storage Type is out of space</a:t>
            </a:r>
          </a:p>
          <a:p>
            <a:r>
              <a:rPr lang="en-US" dirty="0" smtClean="0"/>
              <a:t>Defines Replication </a:t>
            </a:r>
            <a:r>
              <a:rPr lang="en-US" dirty="0"/>
              <a:t>Fallback Strategy</a:t>
            </a:r>
            <a:endParaRPr lang="en-US" dirty="0" smtClean="0"/>
          </a:p>
          <a:p>
            <a:pPr lvl="1"/>
            <a:r>
              <a:rPr lang="en-US" dirty="0"/>
              <a:t>Strategy</a:t>
            </a:r>
            <a:r>
              <a:rPr lang="en-US" dirty="0" smtClean="0"/>
              <a:t> </a:t>
            </a:r>
            <a:r>
              <a:rPr lang="en-US" dirty="0"/>
              <a:t>for </a:t>
            </a:r>
            <a:r>
              <a:rPr lang="en-US" dirty="0" smtClean="0"/>
              <a:t>when blocks are replicated</a:t>
            </a:r>
          </a:p>
          <a:p>
            <a:pPr lvl="1"/>
            <a:r>
              <a:rPr lang="en-US" dirty="0" smtClean="0"/>
              <a:t>Where to store block replicas when first Storage Type is out of space</a:t>
            </a:r>
            <a:endParaRPr lang="en-US" dirty="0"/>
          </a:p>
        </p:txBody>
      </p:sp>
    </p:spTree>
    <p:extLst>
      <p:ext uri="{BB962C8B-B14F-4D97-AF65-F5344CB8AC3E}">
        <p14:creationId xmlns:p14="http://schemas.microsoft.com/office/powerpoint/2010/main" val="425362547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 Policies: Archival</a:t>
            </a:r>
            <a:endParaRPr lang="en-US" dirty="0"/>
          </a:p>
        </p:txBody>
      </p:sp>
      <p:grpSp>
        <p:nvGrpSpPr>
          <p:cNvPr id="54" name="Group 53"/>
          <p:cNvGrpSpPr/>
          <p:nvPr/>
        </p:nvGrpSpPr>
        <p:grpSpPr>
          <a:xfrm>
            <a:off x="1000634" y="4027903"/>
            <a:ext cx="1488123" cy="1308424"/>
            <a:chOff x="1000634" y="3643063"/>
            <a:chExt cx="1488123" cy="1308424"/>
          </a:xfrm>
        </p:grpSpPr>
        <p:sp>
          <p:nvSpPr>
            <p:cNvPr id="4" name="Rectangle 3"/>
            <p:cNvSpPr/>
            <p:nvPr/>
          </p:nvSpPr>
          <p:spPr>
            <a:xfrm>
              <a:off x="1000634" y="3643063"/>
              <a:ext cx="1488123" cy="13084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grpSp>
          <p:nvGrpSpPr>
            <p:cNvPr id="28" name="Group 27"/>
            <p:cNvGrpSpPr/>
            <p:nvPr/>
          </p:nvGrpSpPr>
          <p:grpSpPr>
            <a:xfrm>
              <a:off x="1142264" y="3822651"/>
              <a:ext cx="1204863" cy="949248"/>
              <a:chOff x="1128922" y="3822650"/>
              <a:chExt cx="1204863" cy="949248"/>
            </a:xfrm>
          </p:grpSpPr>
          <p:sp>
            <p:nvSpPr>
              <p:cNvPr id="5" name="Rectangle 4"/>
              <p:cNvSpPr/>
              <p:nvPr/>
            </p:nvSpPr>
            <p:spPr>
              <a:xfrm>
                <a:off x="1128922" y="3822650"/>
                <a:ext cx="307887" cy="94924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vert="vert270" tIns="91440" bIns="91440" rtlCol="0" anchor="ctr" anchorCtr="0"/>
              <a:lstStyle/>
              <a:p>
                <a:pPr algn="ctr"/>
                <a:r>
                  <a:rPr lang="en-US" sz="1200" dirty="0" smtClean="0">
                    <a:solidFill>
                      <a:schemeClr val="bg2"/>
                    </a:solidFill>
                  </a:rPr>
                  <a:t>DISK</a:t>
                </a:r>
              </a:p>
            </p:txBody>
          </p:sp>
          <p:sp>
            <p:nvSpPr>
              <p:cNvPr id="6" name="Rectangle 5"/>
              <p:cNvSpPr/>
              <p:nvPr/>
            </p:nvSpPr>
            <p:spPr>
              <a:xfrm>
                <a:off x="1577410" y="3822650"/>
                <a:ext cx="307887" cy="94924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91440" rIns="91440" bIns="91440" numCol="1" spcCol="0" rtlCol="0" fromWordArt="0" anchor="ctr" anchorCtr="0" forceAA="0" compatLnSpc="1">
                <a:prstTxWarp prst="textNoShape">
                  <a:avLst/>
                </a:prstTxWarp>
                <a:noAutofit/>
              </a:bodyPr>
              <a:lstStyle/>
              <a:p>
                <a:pPr algn="ctr"/>
                <a:r>
                  <a:rPr lang="en-US" sz="1200" dirty="0" smtClean="0">
                    <a:solidFill>
                      <a:schemeClr val="bg2"/>
                    </a:solidFill>
                  </a:rPr>
                  <a:t>DISK</a:t>
                </a:r>
                <a:endParaRPr lang="en-US" sz="1200" dirty="0">
                  <a:solidFill>
                    <a:schemeClr val="bg2"/>
                  </a:solidFill>
                </a:endParaRPr>
              </a:p>
            </p:txBody>
          </p:sp>
          <p:sp>
            <p:nvSpPr>
              <p:cNvPr id="7" name="Rectangle 6"/>
              <p:cNvSpPr/>
              <p:nvPr/>
            </p:nvSpPr>
            <p:spPr>
              <a:xfrm>
                <a:off x="2025898" y="3822650"/>
                <a:ext cx="307887" cy="94924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91440" rIns="91440" bIns="91440" numCol="1" spcCol="0" rtlCol="0" fromWordArt="0" anchor="ctr" anchorCtr="0" forceAA="0" compatLnSpc="1">
                <a:prstTxWarp prst="textNoShape">
                  <a:avLst/>
                </a:prstTxWarp>
                <a:noAutofit/>
              </a:bodyPr>
              <a:lstStyle/>
              <a:p>
                <a:pPr algn="ctr"/>
                <a:r>
                  <a:rPr lang="en-US" sz="1200" dirty="0" smtClean="0">
                    <a:solidFill>
                      <a:schemeClr val="bg2"/>
                    </a:solidFill>
                  </a:rPr>
                  <a:t>DISK</a:t>
                </a:r>
                <a:endParaRPr lang="en-US" sz="1200" dirty="0">
                  <a:solidFill>
                    <a:schemeClr val="bg2"/>
                  </a:solidFill>
                </a:endParaRPr>
              </a:p>
            </p:txBody>
          </p:sp>
        </p:grpSp>
      </p:grpSp>
      <p:grpSp>
        <p:nvGrpSpPr>
          <p:cNvPr id="55" name="Group 54"/>
          <p:cNvGrpSpPr/>
          <p:nvPr/>
        </p:nvGrpSpPr>
        <p:grpSpPr>
          <a:xfrm>
            <a:off x="2664627" y="4027903"/>
            <a:ext cx="1488123" cy="1308424"/>
            <a:chOff x="2807931" y="3643063"/>
            <a:chExt cx="1488123" cy="1308424"/>
          </a:xfrm>
        </p:grpSpPr>
        <p:sp>
          <p:nvSpPr>
            <p:cNvPr id="29" name="Rectangle 28"/>
            <p:cNvSpPr/>
            <p:nvPr/>
          </p:nvSpPr>
          <p:spPr>
            <a:xfrm>
              <a:off x="2807931" y="3643063"/>
              <a:ext cx="1488123" cy="13084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grpSp>
          <p:nvGrpSpPr>
            <p:cNvPr id="30" name="Group 29"/>
            <p:cNvGrpSpPr/>
            <p:nvPr/>
          </p:nvGrpSpPr>
          <p:grpSpPr>
            <a:xfrm>
              <a:off x="2949561" y="3822651"/>
              <a:ext cx="1204863" cy="949248"/>
              <a:chOff x="1128922" y="3822650"/>
              <a:chExt cx="1204863" cy="949248"/>
            </a:xfrm>
          </p:grpSpPr>
          <p:sp>
            <p:nvSpPr>
              <p:cNvPr id="31" name="Rectangle 30"/>
              <p:cNvSpPr/>
              <p:nvPr/>
            </p:nvSpPr>
            <p:spPr>
              <a:xfrm>
                <a:off x="1128922" y="3822650"/>
                <a:ext cx="307887" cy="94924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vert="vert270" tIns="91440" bIns="91440" rtlCol="0" anchor="ctr" anchorCtr="0"/>
              <a:lstStyle/>
              <a:p>
                <a:pPr algn="ctr"/>
                <a:r>
                  <a:rPr lang="en-US" sz="1200" dirty="0" smtClean="0">
                    <a:solidFill>
                      <a:schemeClr val="bg2"/>
                    </a:solidFill>
                  </a:rPr>
                  <a:t>DISK</a:t>
                </a:r>
              </a:p>
            </p:txBody>
          </p:sp>
          <p:sp>
            <p:nvSpPr>
              <p:cNvPr id="32" name="Rectangle 31"/>
              <p:cNvSpPr/>
              <p:nvPr/>
            </p:nvSpPr>
            <p:spPr>
              <a:xfrm>
                <a:off x="1577410" y="3822650"/>
                <a:ext cx="307887" cy="94924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91440" rIns="91440" bIns="91440" numCol="1" spcCol="0" rtlCol="0" fromWordArt="0" anchor="ctr" anchorCtr="0" forceAA="0" compatLnSpc="1">
                <a:prstTxWarp prst="textNoShape">
                  <a:avLst/>
                </a:prstTxWarp>
                <a:noAutofit/>
              </a:bodyPr>
              <a:lstStyle/>
              <a:p>
                <a:pPr algn="ctr"/>
                <a:r>
                  <a:rPr lang="en-US" sz="1200" dirty="0" smtClean="0">
                    <a:solidFill>
                      <a:schemeClr val="bg2"/>
                    </a:solidFill>
                  </a:rPr>
                  <a:t>DISK</a:t>
                </a:r>
                <a:endParaRPr lang="en-US" sz="1200" dirty="0">
                  <a:solidFill>
                    <a:schemeClr val="bg2"/>
                  </a:solidFill>
                </a:endParaRPr>
              </a:p>
            </p:txBody>
          </p:sp>
          <p:sp>
            <p:nvSpPr>
              <p:cNvPr id="33" name="Rectangle 32"/>
              <p:cNvSpPr/>
              <p:nvPr/>
            </p:nvSpPr>
            <p:spPr>
              <a:xfrm>
                <a:off x="2025898" y="3822650"/>
                <a:ext cx="307887" cy="94924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91440" rIns="91440" bIns="91440" numCol="1" spcCol="0" rtlCol="0" fromWordArt="0" anchor="ctr" anchorCtr="0" forceAA="0" compatLnSpc="1">
                <a:prstTxWarp prst="textNoShape">
                  <a:avLst/>
                </a:prstTxWarp>
                <a:noAutofit/>
              </a:bodyPr>
              <a:lstStyle/>
              <a:p>
                <a:pPr algn="ctr"/>
                <a:r>
                  <a:rPr lang="en-US" sz="1200" dirty="0" smtClean="0">
                    <a:solidFill>
                      <a:schemeClr val="bg2"/>
                    </a:solidFill>
                  </a:rPr>
                  <a:t>DISK</a:t>
                </a:r>
                <a:endParaRPr lang="en-US" sz="1200" dirty="0">
                  <a:solidFill>
                    <a:schemeClr val="bg2"/>
                  </a:solidFill>
                </a:endParaRPr>
              </a:p>
            </p:txBody>
          </p:sp>
        </p:grpSp>
      </p:grpSp>
      <p:grpSp>
        <p:nvGrpSpPr>
          <p:cNvPr id="56" name="Group 55"/>
          <p:cNvGrpSpPr/>
          <p:nvPr/>
        </p:nvGrpSpPr>
        <p:grpSpPr>
          <a:xfrm>
            <a:off x="4328620" y="4027903"/>
            <a:ext cx="1488123" cy="1308424"/>
            <a:chOff x="4514141" y="3643063"/>
            <a:chExt cx="1488123" cy="1308424"/>
          </a:xfrm>
        </p:grpSpPr>
        <p:sp>
          <p:nvSpPr>
            <p:cNvPr id="34" name="Rectangle 33"/>
            <p:cNvSpPr/>
            <p:nvPr/>
          </p:nvSpPr>
          <p:spPr>
            <a:xfrm>
              <a:off x="4514141" y="3643063"/>
              <a:ext cx="1488123" cy="13084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grpSp>
          <p:nvGrpSpPr>
            <p:cNvPr id="35" name="Group 34"/>
            <p:cNvGrpSpPr/>
            <p:nvPr/>
          </p:nvGrpSpPr>
          <p:grpSpPr>
            <a:xfrm>
              <a:off x="4655771" y="3822651"/>
              <a:ext cx="1204863" cy="949248"/>
              <a:chOff x="1128922" y="3822650"/>
              <a:chExt cx="1204863" cy="949248"/>
            </a:xfrm>
          </p:grpSpPr>
          <p:sp>
            <p:nvSpPr>
              <p:cNvPr id="36" name="Rectangle 35"/>
              <p:cNvSpPr/>
              <p:nvPr/>
            </p:nvSpPr>
            <p:spPr>
              <a:xfrm>
                <a:off x="1128922" y="3822650"/>
                <a:ext cx="307887" cy="94924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vert="vert270" tIns="91440" bIns="91440" rtlCol="0" anchor="ctr" anchorCtr="0"/>
              <a:lstStyle/>
              <a:p>
                <a:pPr algn="ctr"/>
                <a:r>
                  <a:rPr lang="en-US" sz="1200" dirty="0" smtClean="0">
                    <a:solidFill>
                      <a:schemeClr val="bg2"/>
                    </a:solidFill>
                  </a:rPr>
                  <a:t>DISK</a:t>
                </a:r>
              </a:p>
            </p:txBody>
          </p:sp>
          <p:sp>
            <p:nvSpPr>
              <p:cNvPr id="37" name="Rectangle 36"/>
              <p:cNvSpPr/>
              <p:nvPr/>
            </p:nvSpPr>
            <p:spPr>
              <a:xfrm>
                <a:off x="1577410" y="3822650"/>
                <a:ext cx="307887" cy="94924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91440" rIns="91440" bIns="91440" numCol="1" spcCol="0" rtlCol="0" fromWordArt="0" anchor="ctr" anchorCtr="0" forceAA="0" compatLnSpc="1">
                <a:prstTxWarp prst="textNoShape">
                  <a:avLst/>
                </a:prstTxWarp>
                <a:noAutofit/>
              </a:bodyPr>
              <a:lstStyle/>
              <a:p>
                <a:pPr algn="ctr"/>
                <a:r>
                  <a:rPr lang="en-US" sz="1200" dirty="0" smtClean="0">
                    <a:solidFill>
                      <a:schemeClr val="bg2"/>
                    </a:solidFill>
                  </a:rPr>
                  <a:t>DISK</a:t>
                </a:r>
                <a:endParaRPr lang="en-US" sz="1200" dirty="0">
                  <a:solidFill>
                    <a:schemeClr val="bg2"/>
                  </a:solidFill>
                </a:endParaRPr>
              </a:p>
            </p:txBody>
          </p:sp>
          <p:sp>
            <p:nvSpPr>
              <p:cNvPr id="38" name="Rectangle 37"/>
              <p:cNvSpPr/>
              <p:nvPr/>
            </p:nvSpPr>
            <p:spPr>
              <a:xfrm>
                <a:off x="2025898" y="3822650"/>
                <a:ext cx="307887" cy="94924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91440" rIns="91440" bIns="91440" numCol="1" spcCol="0" rtlCol="0" fromWordArt="0" anchor="ctr" anchorCtr="0" forceAA="0" compatLnSpc="1">
                <a:prstTxWarp prst="textNoShape">
                  <a:avLst/>
                </a:prstTxWarp>
                <a:noAutofit/>
              </a:bodyPr>
              <a:lstStyle/>
              <a:p>
                <a:pPr algn="ctr"/>
                <a:r>
                  <a:rPr lang="en-US" sz="1200" dirty="0" smtClean="0">
                    <a:solidFill>
                      <a:schemeClr val="bg2"/>
                    </a:solidFill>
                  </a:rPr>
                  <a:t>DISK</a:t>
                </a:r>
                <a:endParaRPr lang="en-US" sz="1200" dirty="0">
                  <a:solidFill>
                    <a:schemeClr val="bg2"/>
                  </a:solidFill>
                </a:endParaRPr>
              </a:p>
            </p:txBody>
          </p:sp>
        </p:grpSp>
      </p:grpSp>
      <p:grpSp>
        <p:nvGrpSpPr>
          <p:cNvPr id="57" name="Group 56"/>
          <p:cNvGrpSpPr/>
          <p:nvPr/>
        </p:nvGrpSpPr>
        <p:grpSpPr>
          <a:xfrm>
            <a:off x="6338997" y="4027903"/>
            <a:ext cx="1488123" cy="1308424"/>
            <a:chOff x="6143380" y="3643063"/>
            <a:chExt cx="1488123" cy="1308424"/>
          </a:xfrm>
        </p:grpSpPr>
        <p:sp>
          <p:nvSpPr>
            <p:cNvPr id="39" name="Rectangle 38"/>
            <p:cNvSpPr/>
            <p:nvPr/>
          </p:nvSpPr>
          <p:spPr>
            <a:xfrm>
              <a:off x="6143380" y="3643063"/>
              <a:ext cx="1488123" cy="13084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grpSp>
          <p:nvGrpSpPr>
            <p:cNvPr id="40" name="Group 39"/>
            <p:cNvGrpSpPr/>
            <p:nvPr/>
          </p:nvGrpSpPr>
          <p:grpSpPr>
            <a:xfrm>
              <a:off x="6285010" y="3822651"/>
              <a:ext cx="1204863" cy="949248"/>
              <a:chOff x="1128922" y="3822650"/>
              <a:chExt cx="1204863" cy="949248"/>
            </a:xfrm>
          </p:grpSpPr>
          <p:sp>
            <p:nvSpPr>
              <p:cNvPr id="41" name="Rectangle 40"/>
              <p:cNvSpPr/>
              <p:nvPr/>
            </p:nvSpPr>
            <p:spPr>
              <a:xfrm>
                <a:off x="1128922" y="3822650"/>
                <a:ext cx="307887" cy="94924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vert="vert270" tIns="91440" bIns="91440" rtlCol="0" anchor="ctr" anchorCtr="0"/>
              <a:lstStyle/>
              <a:p>
                <a:pPr algn="ctr"/>
                <a:r>
                  <a:rPr lang="en-US" sz="1200" dirty="0" smtClean="0">
                    <a:solidFill>
                      <a:schemeClr val="bg2"/>
                    </a:solidFill>
                  </a:rPr>
                  <a:t>ARCHIVE</a:t>
                </a:r>
              </a:p>
            </p:txBody>
          </p:sp>
          <p:sp>
            <p:nvSpPr>
              <p:cNvPr id="42" name="Rectangle 41"/>
              <p:cNvSpPr/>
              <p:nvPr/>
            </p:nvSpPr>
            <p:spPr>
              <a:xfrm>
                <a:off x="1577410" y="3822650"/>
                <a:ext cx="307887" cy="94924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91440" rIns="91440" bIns="91440" numCol="1" spcCol="0" rtlCol="0" fromWordArt="0" anchor="ctr" anchorCtr="0" forceAA="0" compatLnSpc="1">
                <a:prstTxWarp prst="textNoShape">
                  <a:avLst/>
                </a:prstTxWarp>
                <a:noAutofit/>
              </a:bodyPr>
              <a:lstStyle/>
              <a:p>
                <a:pPr algn="ctr"/>
                <a:r>
                  <a:rPr lang="en-US" sz="1200" dirty="0">
                    <a:solidFill>
                      <a:schemeClr val="bg2"/>
                    </a:solidFill>
                  </a:rPr>
                  <a:t>ARCHIVE</a:t>
                </a:r>
              </a:p>
            </p:txBody>
          </p:sp>
          <p:sp>
            <p:nvSpPr>
              <p:cNvPr id="43" name="Rectangle 42"/>
              <p:cNvSpPr/>
              <p:nvPr/>
            </p:nvSpPr>
            <p:spPr>
              <a:xfrm>
                <a:off x="2025898" y="3822650"/>
                <a:ext cx="307887" cy="94924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91440" rIns="91440" bIns="91440" numCol="1" spcCol="0" rtlCol="0" fromWordArt="0" anchor="ctr" anchorCtr="0" forceAA="0" compatLnSpc="1">
                <a:prstTxWarp prst="textNoShape">
                  <a:avLst/>
                </a:prstTxWarp>
                <a:noAutofit/>
              </a:bodyPr>
              <a:lstStyle/>
              <a:p>
                <a:pPr algn="ctr"/>
                <a:r>
                  <a:rPr lang="en-US" sz="1200" dirty="0">
                    <a:solidFill>
                      <a:schemeClr val="bg2"/>
                    </a:solidFill>
                  </a:rPr>
                  <a:t>ARCHIVE</a:t>
                </a:r>
              </a:p>
            </p:txBody>
          </p:sp>
        </p:grpSp>
      </p:grpSp>
      <p:grpSp>
        <p:nvGrpSpPr>
          <p:cNvPr id="58" name="Group 57"/>
          <p:cNvGrpSpPr/>
          <p:nvPr/>
        </p:nvGrpSpPr>
        <p:grpSpPr>
          <a:xfrm>
            <a:off x="7985885" y="4027903"/>
            <a:ext cx="1488123" cy="1308424"/>
            <a:chOff x="7772619" y="3643063"/>
            <a:chExt cx="1488123" cy="1308424"/>
          </a:xfrm>
        </p:grpSpPr>
        <p:sp>
          <p:nvSpPr>
            <p:cNvPr id="44" name="Rectangle 43"/>
            <p:cNvSpPr/>
            <p:nvPr/>
          </p:nvSpPr>
          <p:spPr>
            <a:xfrm>
              <a:off x="7772619" y="3643063"/>
              <a:ext cx="1488123" cy="13084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grpSp>
          <p:nvGrpSpPr>
            <p:cNvPr id="45" name="Group 44"/>
            <p:cNvGrpSpPr/>
            <p:nvPr/>
          </p:nvGrpSpPr>
          <p:grpSpPr>
            <a:xfrm>
              <a:off x="7914249" y="3822651"/>
              <a:ext cx="1204863" cy="949248"/>
              <a:chOff x="1128922" y="3822650"/>
              <a:chExt cx="1204863" cy="949248"/>
            </a:xfrm>
          </p:grpSpPr>
          <p:sp>
            <p:nvSpPr>
              <p:cNvPr id="46" name="Rectangle 45"/>
              <p:cNvSpPr/>
              <p:nvPr/>
            </p:nvSpPr>
            <p:spPr>
              <a:xfrm>
                <a:off x="1128922" y="3822650"/>
                <a:ext cx="307887" cy="94924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vert="vert270" tIns="91440" bIns="91440" rtlCol="0" anchor="ctr" anchorCtr="0"/>
              <a:lstStyle/>
              <a:p>
                <a:pPr algn="ctr"/>
                <a:r>
                  <a:rPr lang="en-US" sz="1200" dirty="0" smtClean="0">
                    <a:solidFill>
                      <a:schemeClr val="bg2"/>
                    </a:solidFill>
                  </a:rPr>
                  <a:t>ARCHIVE</a:t>
                </a:r>
              </a:p>
            </p:txBody>
          </p:sp>
          <p:sp>
            <p:nvSpPr>
              <p:cNvPr id="47" name="Rectangle 46"/>
              <p:cNvSpPr/>
              <p:nvPr/>
            </p:nvSpPr>
            <p:spPr>
              <a:xfrm>
                <a:off x="1577410" y="3822650"/>
                <a:ext cx="307887" cy="94924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91440" rIns="91440" bIns="91440" numCol="1" spcCol="0" rtlCol="0" fromWordArt="0" anchor="ctr" anchorCtr="0" forceAA="0" compatLnSpc="1">
                <a:prstTxWarp prst="textNoShape">
                  <a:avLst/>
                </a:prstTxWarp>
                <a:noAutofit/>
              </a:bodyPr>
              <a:lstStyle/>
              <a:p>
                <a:pPr algn="ctr"/>
                <a:r>
                  <a:rPr lang="en-US" sz="1200" dirty="0">
                    <a:solidFill>
                      <a:schemeClr val="bg2"/>
                    </a:solidFill>
                  </a:rPr>
                  <a:t>ARCHIVE</a:t>
                </a:r>
              </a:p>
            </p:txBody>
          </p:sp>
          <p:sp>
            <p:nvSpPr>
              <p:cNvPr id="48" name="Rectangle 47"/>
              <p:cNvSpPr/>
              <p:nvPr/>
            </p:nvSpPr>
            <p:spPr>
              <a:xfrm>
                <a:off x="2025898" y="3822650"/>
                <a:ext cx="307887" cy="94924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91440" rIns="91440" bIns="91440" numCol="1" spcCol="0" rtlCol="0" fromWordArt="0" anchor="ctr" anchorCtr="0" forceAA="0" compatLnSpc="1">
                <a:prstTxWarp prst="textNoShape">
                  <a:avLst/>
                </a:prstTxWarp>
                <a:noAutofit/>
              </a:bodyPr>
              <a:lstStyle/>
              <a:p>
                <a:pPr algn="ctr"/>
                <a:r>
                  <a:rPr lang="en-US" sz="1200" dirty="0" smtClean="0">
                    <a:solidFill>
                      <a:schemeClr val="bg2"/>
                    </a:solidFill>
                  </a:rPr>
                  <a:t>ARCHIVE</a:t>
                </a:r>
                <a:endParaRPr lang="en-US" sz="1200" dirty="0">
                  <a:solidFill>
                    <a:schemeClr val="bg2"/>
                  </a:solidFill>
                </a:endParaRPr>
              </a:p>
            </p:txBody>
          </p:sp>
        </p:grpSp>
      </p:grpSp>
      <p:grpSp>
        <p:nvGrpSpPr>
          <p:cNvPr id="59" name="Group 58"/>
          <p:cNvGrpSpPr/>
          <p:nvPr/>
        </p:nvGrpSpPr>
        <p:grpSpPr>
          <a:xfrm>
            <a:off x="9619946" y="4027903"/>
            <a:ext cx="1488123" cy="1308424"/>
            <a:chOff x="9619946" y="3643063"/>
            <a:chExt cx="1488123" cy="1308424"/>
          </a:xfrm>
        </p:grpSpPr>
        <p:sp>
          <p:nvSpPr>
            <p:cNvPr id="49" name="Rectangle 48"/>
            <p:cNvSpPr/>
            <p:nvPr/>
          </p:nvSpPr>
          <p:spPr>
            <a:xfrm>
              <a:off x="9619946" y="3643063"/>
              <a:ext cx="1488123" cy="13084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grpSp>
          <p:nvGrpSpPr>
            <p:cNvPr id="50" name="Group 49"/>
            <p:cNvGrpSpPr/>
            <p:nvPr/>
          </p:nvGrpSpPr>
          <p:grpSpPr>
            <a:xfrm>
              <a:off x="9761576" y="3822651"/>
              <a:ext cx="1204863" cy="949248"/>
              <a:chOff x="1128922" y="3822650"/>
              <a:chExt cx="1204863" cy="949248"/>
            </a:xfrm>
          </p:grpSpPr>
          <p:sp>
            <p:nvSpPr>
              <p:cNvPr id="51" name="Rectangle 50"/>
              <p:cNvSpPr/>
              <p:nvPr/>
            </p:nvSpPr>
            <p:spPr>
              <a:xfrm>
                <a:off x="1128922" y="3822650"/>
                <a:ext cx="307887" cy="94924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vert="vert270" tIns="91440" bIns="91440" rtlCol="0" anchor="ctr" anchorCtr="0"/>
              <a:lstStyle/>
              <a:p>
                <a:pPr algn="ctr"/>
                <a:r>
                  <a:rPr lang="en-US" sz="1200" dirty="0">
                    <a:solidFill>
                      <a:schemeClr val="bg2"/>
                    </a:solidFill>
                  </a:rPr>
                  <a:t>ARCHIVE</a:t>
                </a:r>
                <a:endParaRPr lang="en-US" sz="1200" dirty="0" smtClean="0">
                  <a:solidFill>
                    <a:schemeClr val="bg2"/>
                  </a:solidFill>
                </a:endParaRPr>
              </a:p>
            </p:txBody>
          </p:sp>
          <p:sp>
            <p:nvSpPr>
              <p:cNvPr id="52" name="Rectangle 51"/>
              <p:cNvSpPr/>
              <p:nvPr/>
            </p:nvSpPr>
            <p:spPr>
              <a:xfrm>
                <a:off x="1577410" y="3822650"/>
                <a:ext cx="307887" cy="94924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91440" rIns="91440" bIns="91440" numCol="1" spcCol="0" rtlCol="0" fromWordArt="0" anchor="ctr" anchorCtr="0" forceAA="0" compatLnSpc="1">
                <a:prstTxWarp prst="textNoShape">
                  <a:avLst/>
                </a:prstTxWarp>
                <a:noAutofit/>
              </a:bodyPr>
              <a:lstStyle/>
              <a:p>
                <a:pPr algn="ctr"/>
                <a:r>
                  <a:rPr lang="en-US" sz="1200" dirty="0">
                    <a:solidFill>
                      <a:schemeClr val="bg2"/>
                    </a:solidFill>
                  </a:rPr>
                  <a:t>ARCHIVE</a:t>
                </a:r>
              </a:p>
            </p:txBody>
          </p:sp>
          <p:sp>
            <p:nvSpPr>
              <p:cNvPr id="53" name="Rectangle 52"/>
              <p:cNvSpPr/>
              <p:nvPr/>
            </p:nvSpPr>
            <p:spPr>
              <a:xfrm>
                <a:off x="2025898" y="3822650"/>
                <a:ext cx="307887" cy="94924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91440" rIns="91440" bIns="91440" numCol="1" spcCol="0" rtlCol="0" fromWordArt="0" anchor="ctr" anchorCtr="0" forceAA="0" compatLnSpc="1">
                <a:prstTxWarp prst="textNoShape">
                  <a:avLst/>
                </a:prstTxWarp>
                <a:noAutofit/>
              </a:bodyPr>
              <a:lstStyle/>
              <a:p>
                <a:pPr algn="ctr"/>
                <a:r>
                  <a:rPr lang="en-US" sz="1200" dirty="0" smtClean="0">
                    <a:solidFill>
                      <a:schemeClr val="bg2"/>
                    </a:solidFill>
                  </a:rPr>
                  <a:t>ARCHIVE</a:t>
                </a:r>
                <a:endParaRPr lang="en-US" sz="1200" dirty="0">
                  <a:solidFill>
                    <a:schemeClr val="bg2"/>
                  </a:solidFill>
                </a:endParaRPr>
              </a:p>
            </p:txBody>
          </p:sp>
        </p:grpSp>
      </p:grpSp>
      <p:sp>
        <p:nvSpPr>
          <p:cNvPr id="60" name="Rounded Rectangle 59"/>
          <p:cNvSpPr/>
          <p:nvPr/>
        </p:nvSpPr>
        <p:spPr>
          <a:xfrm>
            <a:off x="1308521" y="1504097"/>
            <a:ext cx="2702599" cy="114300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ctr"/>
            <a:r>
              <a:rPr lang="en-US" b="1" dirty="0" smtClean="0">
                <a:solidFill>
                  <a:schemeClr val="bg2"/>
                </a:solidFill>
              </a:rPr>
              <a:t>Warm</a:t>
            </a:r>
          </a:p>
          <a:p>
            <a:pPr algn="ctr"/>
            <a:r>
              <a:rPr lang="en-US" dirty="0" smtClean="0">
                <a:solidFill>
                  <a:schemeClr val="bg2"/>
                </a:solidFill>
              </a:rPr>
              <a:t>1 replica on DISK, others </a:t>
            </a:r>
            <a:r>
              <a:rPr lang="en-US" dirty="0">
                <a:solidFill>
                  <a:schemeClr val="bg2"/>
                </a:solidFill>
              </a:rPr>
              <a:t>on ARCHIVE</a:t>
            </a:r>
            <a:endParaRPr lang="en-US" dirty="0" smtClean="0">
              <a:solidFill>
                <a:schemeClr val="bg2"/>
              </a:solidFill>
            </a:endParaRPr>
          </a:p>
        </p:txBody>
      </p:sp>
      <p:sp>
        <p:nvSpPr>
          <p:cNvPr id="61" name="Rounded Rectangle 60"/>
          <p:cNvSpPr/>
          <p:nvPr/>
        </p:nvSpPr>
        <p:spPr>
          <a:xfrm>
            <a:off x="7955953" y="1504097"/>
            <a:ext cx="2702599" cy="114300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ctr"/>
            <a:r>
              <a:rPr lang="en-US" b="1" dirty="0" smtClean="0">
                <a:solidFill>
                  <a:schemeClr val="bg2"/>
                </a:solidFill>
              </a:rPr>
              <a:t>Hot</a:t>
            </a:r>
          </a:p>
          <a:p>
            <a:pPr algn="ctr"/>
            <a:r>
              <a:rPr lang="en-US" dirty="0" smtClean="0">
                <a:solidFill>
                  <a:schemeClr val="bg2"/>
                </a:solidFill>
              </a:rPr>
              <a:t>All replicas on DISK</a:t>
            </a:r>
          </a:p>
        </p:txBody>
      </p:sp>
      <p:sp>
        <p:nvSpPr>
          <p:cNvPr id="62" name="Rounded Rectangle 61"/>
          <p:cNvSpPr/>
          <p:nvPr/>
        </p:nvSpPr>
        <p:spPr>
          <a:xfrm>
            <a:off x="4675004" y="1504097"/>
            <a:ext cx="2702599" cy="114300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ctr"/>
            <a:r>
              <a:rPr lang="en-US" b="1" dirty="0" smtClean="0">
                <a:solidFill>
                  <a:schemeClr val="bg2"/>
                </a:solidFill>
              </a:rPr>
              <a:t>Cold</a:t>
            </a:r>
          </a:p>
          <a:p>
            <a:pPr algn="ctr"/>
            <a:r>
              <a:rPr lang="en-US" dirty="0" smtClean="0">
                <a:solidFill>
                  <a:schemeClr val="bg2"/>
                </a:solidFill>
              </a:rPr>
              <a:t>All replicas on ARCHIVE</a:t>
            </a:r>
          </a:p>
        </p:txBody>
      </p:sp>
      <p:sp>
        <p:nvSpPr>
          <p:cNvPr id="63" name="Rectangle 62"/>
          <p:cNvSpPr/>
          <p:nvPr/>
        </p:nvSpPr>
        <p:spPr>
          <a:xfrm>
            <a:off x="744062" y="3514785"/>
            <a:ext cx="10647783" cy="2219189"/>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ctr"/>
            <a:r>
              <a:rPr lang="en-US" b="1" dirty="0" smtClean="0">
                <a:solidFill>
                  <a:srgbClr val="1E1E1E"/>
                </a:solidFill>
              </a:rPr>
              <a:t>HDP Cluster</a:t>
            </a:r>
          </a:p>
        </p:txBody>
      </p:sp>
    </p:spTree>
    <p:extLst>
      <p:ext uri="{BB962C8B-B14F-4D97-AF65-F5344CB8AC3E}">
        <p14:creationId xmlns:p14="http://schemas.microsoft.com/office/powerpoint/2010/main" val="23686150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 Policies: Archival</a:t>
            </a:r>
            <a:endParaRPr lang="en-US" dirty="0"/>
          </a:p>
        </p:txBody>
      </p:sp>
      <p:grpSp>
        <p:nvGrpSpPr>
          <p:cNvPr id="54" name="Group 53"/>
          <p:cNvGrpSpPr/>
          <p:nvPr/>
        </p:nvGrpSpPr>
        <p:grpSpPr>
          <a:xfrm>
            <a:off x="1000634" y="4040731"/>
            <a:ext cx="1488123" cy="1308424"/>
            <a:chOff x="1000634" y="3643063"/>
            <a:chExt cx="1488123" cy="1308424"/>
          </a:xfrm>
        </p:grpSpPr>
        <p:sp>
          <p:nvSpPr>
            <p:cNvPr id="4" name="Rectangle 3"/>
            <p:cNvSpPr/>
            <p:nvPr/>
          </p:nvSpPr>
          <p:spPr>
            <a:xfrm>
              <a:off x="1000634" y="3643063"/>
              <a:ext cx="1488123" cy="13084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grpSp>
          <p:nvGrpSpPr>
            <p:cNvPr id="28" name="Group 27"/>
            <p:cNvGrpSpPr/>
            <p:nvPr/>
          </p:nvGrpSpPr>
          <p:grpSpPr>
            <a:xfrm>
              <a:off x="1142264" y="3822651"/>
              <a:ext cx="1204863" cy="949248"/>
              <a:chOff x="1128922" y="3822650"/>
              <a:chExt cx="1204863" cy="949248"/>
            </a:xfrm>
          </p:grpSpPr>
          <p:sp>
            <p:nvSpPr>
              <p:cNvPr id="5" name="Rectangle 4"/>
              <p:cNvSpPr/>
              <p:nvPr/>
            </p:nvSpPr>
            <p:spPr>
              <a:xfrm>
                <a:off x="1128922" y="3822650"/>
                <a:ext cx="307887" cy="94924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vert="vert270" tIns="91440" bIns="91440" rtlCol="0" anchor="ctr" anchorCtr="0"/>
              <a:lstStyle/>
              <a:p>
                <a:pPr algn="ctr"/>
                <a:r>
                  <a:rPr lang="en-US" sz="1200" dirty="0" smtClean="0">
                    <a:solidFill>
                      <a:schemeClr val="bg2"/>
                    </a:solidFill>
                  </a:rPr>
                  <a:t>DISK</a:t>
                </a:r>
              </a:p>
            </p:txBody>
          </p:sp>
          <p:sp>
            <p:nvSpPr>
              <p:cNvPr id="6" name="Rectangle 5"/>
              <p:cNvSpPr/>
              <p:nvPr/>
            </p:nvSpPr>
            <p:spPr>
              <a:xfrm>
                <a:off x="1577410" y="3822650"/>
                <a:ext cx="307887" cy="94924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91440" rIns="91440" bIns="91440" numCol="1" spcCol="0" rtlCol="0" fromWordArt="0" anchor="ctr" anchorCtr="0" forceAA="0" compatLnSpc="1">
                <a:prstTxWarp prst="textNoShape">
                  <a:avLst/>
                </a:prstTxWarp>
                <a:noAutofit/>
              </a:bodyPr>
              <a:lstStyle/>
              <a:p>
                <a:pPr algn="ctr"/>
                <a:r>
                  <a:rPr lang="en-US" sz="1200" dirty="0" smtClean="0">
                    <a:solidFill>
                      <a:schemeClr val="bg2"/>
                    </a:solidFill>
                  </a:rPr>
                  <a:t>DISK</a:t>
                </a:r>
                <a:endParaRPr lang="en-US" sz="1200" dirty="0">
                  <a:solidFill>
                    <a:schemeClr val="bg2"/>
                  </a:solidFill>
                </a:endParaRPr>
              </a:p>
            </p:txBody>
          </p:sp>
          <p:sp>
            <p:nvSpPr>
              <p:cNvPr id="7" name="Rectangle 6"/>
              <p:cNvSpPr/>
              <p:nvPr/>
            </p:nvSpPr>
            <p:spPr>
              <a:xfrm>
                <a:off x="2025898" y="3822650"/>
                <a:ext cx="307887" cy="94924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91440" rIns="91440" bIns="91440" numCol="1" spcCol="0" rtlCol="0" fromWordArt="0" anchor="ctr" anchorCtr="0" forceAA="0" compatLnSpc="1">
                <a:prstTxWarp prst="textNoShape">
                  <a:avLst/>
                </a:prstTxWarp>
                <a:noAutofit/>
              </a:bodyPr>
              <a:lstStyle/>
              <a:p>
                <a:pPr algn="ctr"/>
                <a:r>
                  <a:rPr lang="en-US" sz="1200" dirty="0" smtClean="0">
                    <a:solidFill>
                      <a:schemeClr val="bg2"/>
                    </a:solidFill>
                  </a:rPr>
                  <a:t>DISK</a:t>
                </a:r>
                <a:endParaRPr lang="en-US" sz="1200" dirty="0">
                  <a:solidFill>
                    <a:schemeClr val="bg2"/>
                  </a:solidFill>
                </a:endParaRPr>
              </a:p>
            </p:txBody>
          </p:sp>
        </p:grpSp>
      </p:grpSp>
      <p:grpSp>
        <p:nvGrpSpPr>
          <p:cNvPr id="55" name="Group 54"/>
          <p:cNvGrpSpPr/>
          <p:nvPr/>
        </p:nvGrpSpPr>
        <p:grpSpPr>
          <a:xfrm>
            <a:off x="2664627" y="4040731"/>
            <a:ext cx="1488123" cy="1308424"/>
            <a:chOff x="2807931" y="3643063"/>
            <a:chExt cx="1488123" cy="1308424"/>
          </a:xfrm>
        </p:grpSpPr>
        <p:sp>
          <p:nvSpPr>
            <p:cNvPr id="29" name="Rectangle 28"/>
            <p:cNvSpPr/>
            <p:nvPr/>
          </p:nvSpPr>
          <p:spPr>
            <a:xfrm>
              <a:off x="2807931" y="3643063"/>
              <a:ext cx="1488123" cy="13084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grpSp>
          <p:nvGrpSpPr>
            <p:cNvPr id="30" name="Group 29"/>
            <p:cNvGrpSpPr/>
            <p:nvPr/>
          </p:nvGrpSpPr>
          <p:grpSpPr>
            <a:xfrm>
              <a:off x="2949561" y="3822651"/>
              <a:ext cx="1204863" cy="949248"/>
              <a:chOff x="1128922" y="3822650"/>
              <a:chExt cx="1204863" cy="949248"/>
            </a:xfrm>
          </p:grpSpPr>
          <p:sp>
            <p:nvSpPr>
              <p:cNvPr id="31" name="Rectangle 30"/>
              <p:cNvSpPr/>
              <p:nvPr/>
            </p:nvSpPr>
            <p:spPr>
              <a:xfrm>
                <a:off x="1128922" y="3822650"/>
                <a:ext cx="307887" cy="94924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vert="vert270" tIns="91440" bIns="91440" rtlCol="0" anchor="ctr" anchorCtr="0"/>
              <a:lstStyle/>
              <a:p>
                <a:pPr algn="ctr"/>
                <a:r>
                  <a:rPr lang="en-US" sz="1200" dirty="0" smtClean="0">
                    <a:solidFill>
                      <a:schemeClr val="bg2"/>
                    </a:solidFill>
                  </a:rPr>
                  <a:t>DISK</a:t>
                </a:r>
              </a:p>
            </p:txBody>
          </p:sp>
          <p:sp>
            <p:nvSpPr>
              <p:cNvPr id="32" name="Rectangle 31"/>
              <p:cNvSpPr/>
              <p:nvPr/>
            </p:nvSpPr>
            <p:spPr>
              <a:xfrm>
                <a:off x="1577410" y="3822650"/>
                <a:ext cx="307887" cy="94924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91440" rIns="91440" bIns="91440" numCol="1" spcCol="0" rtlCol="0" fromWordArt="0" anchor="ctr" anchorCtr="0" forceAA="0" compatLnSpc="1">
                <a:prstTxWarp prst="textNoShape">
                  <a:avLst/>
                </a:prstTxWarp>
                <a:noAutofit/>
              </a:bodyPr>
              <a:lstStyle/>
              <a:p>
                <a:pPr algn="ctr"/>
                <a:r>
                  <a:rPr lang="en-US" sz="1200" dirty="0" smtClean="0">
                    <a:solidFill>
                      <a:schemeClr val="bg2"/>
                    </a:solidFill>
                  </a:rPr>
                  <a:t>DISK</a:t>
                </a:r>
                <a:endParaRPr lang="en-US" sz="1200" dirty="0">
                  <a:solidFill>
                    <a:schemeClr val="bg2"/>
                  </a:solidFill>
                </a:endParaRPr>
              </a:p>
            </p:txBody>
          </p:sp>
          <p:sp>
            <p:nvSpPr>
              <p:cNvPr id="33" name="Rectangle 32"/>
              <p:cNvSpPr/>
              <p:nvPr/>
            </p:nvSpPr>
            <p:spPr>
              <a:xfrm>
                <a:off x="2025898" y="3822650"/>
                <a:ext cx="307887" cy="94924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91440" rIns="91440" bIns="91440" numCol="1" spcCol="0" rtlCol="0" fromWordArt="0" anchor="ctr" anchorCtr="0" forceAA="0" compatLnSpc="1">
                <a:prstTxWarp prst="textNoShape">
                  <a:avLst/>
                </a:prstTxWarp>
                <a:noAutofit/>
              </a:bodyPr>
              <a:lstStyle/>
              <a:p>
                <a:pPr algn="ctr"/>
                <a:r>
                  <a:rPr lang="en-US" sz="1200" dirty="0" smtClean="0">
                    <a:solidFill>
                      <a:schemeClr val="bg2"/>
                    </a:solidFill>
                  </a:rPr>
                  <a:t>DISK</a:t>
                </a:r>
                <a:endParaRPr lang="en-US" sz="1200" dirty="0">
                  <a:solidFill>
                    <a:schemeClr val="bg2"/>
                  </a:solidFill>
                </a:endParaRPr>
              </a:p>
            </p:txBody>
          </p:sp>
        </p:grpSp>
      </p:grpSp>
      <p:grpSp>
        <p:nvGrpSpPr>
          <p:cNvPr id="56" name="Group 55"/>
          <p:cNvGrpSpPr/>
          <p:nvPr/>
        </p:nvGrpSpPr>
        <p:grpSpPr>
          <a:xfrm>
            <a:off x="4328620" y="4040731"/>
            <a:ext cx="1488123" cy="1308424"/>
            <a:chOff x="4514141" y="3643063"/>
            <a:chExt cx="1488123" cy="1308424"/>
          </a:xfrm>
        </p:grpSpPr>
        <p:sp>
          <p:nvSpPr>
            <p:cNvPr id="34" name="Rectangle 33"/>
            <p:cNvSpPr/>
            <p:nvPr/>
          </p:nvSpPr>
          <p:spPr>
            <a:xfrm>
              <a:off x="4514141" y="3643063"/>
              <a:ext cx="1488123" cy="13084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grpSp>
          <p:nvGrpSpPr>
            <p:cNvPr id="35" name="Group 34"/>
            <p:cNvGrpSpPr/>
            <p:nvPr/>
          </p:nvGrpSpPr>
          <p:grpSpPr>
            <a:xfrm>
              <a:off x="4655771" y="3822651"/>
              <a:ext cx="1204863" cy="949248"/>
              <a:chOff x="1128922" y="3822650"/>
              <a:chExt cx="1204863" cy="949248"/>
            </a:xfrm>
          </p:grpSpPr>
          <p:sp>
            <p:nvSpPr>
              <p:cNvPr id="36" name="Rectangle 35"/>
              <p:cNvSpPr/>
              <p:nvPr/>
            </p:nvSpPr>
            <p:spPr>
              <a:xfrm>
                <a:off x="1128922" y="3822650"/>
                <a:ext cx="307887" cy="94924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vert="vert270" tIns="91440" bIns="91440" rtlCol="0" anchor="ctr" anchorCtr="0"/>
              <a:lstStyle/>
              <a:p>
                <a:pPr algn="ctr"/>
                <a:r>
                  <a:rPr lang="en-US" sz="1200" dirty="0" smtClean="0">
                    <a:solidFill>
                      <a:schemeClr val="bg2"/>
                    </a:solidFill>
                  </a:rPr>
                  <a:t>DISK</a:t>
                </a:r>
              </a:p>
            </p:txBody>
          </p:sp>
          <p:sp>
            <p:nvSpPr>
              <p:cNvPr id="37" name="Rectangle 36"/>
              <p:cNvSpPr/>
              <p:nvPr/>
            </p:nvSpPr>
            <p:spPr>
              <a:xfrm>
                <a:off x="1577410" y="3822650"/>
                <a:ext cx="307887" cy="94924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91440" rIns="91440" bIns="91440" numCol="1" spcCol="0" rtlCol="0" fromWordArt="0" anchor="ctr" anchorCtr="0" forceAA="0" compatLnSpc="1">
                <a:prstTxWarp prst="textNoShape">
                  <a:avLst/>
                </a:prstTxWarp>
                <a:noAutofit/>
              </a:bodyPr>
              <a:lstStyle/>
              <a:p>
                <a:pPr algn="ctr"/>
                <a:r>
                  <a:rPr lang="en-US" sz="1200" dirty="0" smtClean="0">
                    <a:solidFill>
                      <a:schemeClr val="bg2"/>
                    </a:solidFill>
                  </a:rPr>
                  <a:t>DISK</a:t>
                </a:r>
                <a:endParaRPr lang="en-US" sz="1200" dirty="0">
                  <a:solidFill>
                    <a:schemeClr val="bg2"/>
                  </a:solidFill>
                </a:endParaRPr>
              </a:p>
            </p:txBody>
          </p:sp>
          <p:sp>
            <p:nvSpPr>
              <p:cNvPr id="38" name="Rectangle 37"/>
              <p:cNvSpPr/>
              <p:nvPr/>
            </p:nvSpPr>
            <p:spPr>
              <a:xfrm>
                <a:off x="2025898" y="3822650"/>
                <a:ext cx="307887" cy="94924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91440" rIns="91440" bIns="91440" numCol="1" spcCol="0" rtlCol="0" fromWordArt="0" anchor="ctr" anchorCtr="0" forceAA="0" compatLnSpc="1">
                <a:prstTxWarp prst="textNoShape">
                  <a:avLst/>
                </a:prstTxWarp>
                <a:noAutofit/>
              </a:bodyPr>
              <a:lstStyle/>
              <a:p>
                <a:pPr algn="ctr"/>
                <a:r>
                  <a:rPr lang="en-US" sz="1200" dirty="0" smtClean="0">
                    <a:solidFill>
                      <a:schemeClr val="bg2"/>
                    </a:solidFill>
                  </a:rPr>
                  <a:t>DISK</a:t>
                </a:r>
                <a:endParaRPr lang="en-US" sz="1200" dirty="0">
                  <a:solidFill>
                    <a:schemeClr val="bg2"/>
                  </a:solidFill>
                </a:endParaRPr>
              </a:p>
            </p:txBody>
          </p:sp>
        </p:grpSp>
      </p:grpSp>
      <p:grpSp>
        <p:nvGrpSpPr>
          <p:cNvPr id="58" name="Group 57"/>
          <p:cNvGrpSpPr/>
          <p:nvPr/>
        </p:nvGrpSpPr>
        <p:grpSpPr>
          <a:xfrm>
            <a:off x="7985885" y="4040731"/>
            <a:ext cx="1488123" cy="1308424"/>
            <a:chOff x="7772619" y="3643063"/>
            <a:chExt cx="1488123" cy="1308424"/>
          </a:xfrm>
        </p:grpSpPr>
        <p:sp>
          <p:nvSpPr>
            <p:cNvPr id="44" name="Rectangle 43"/>
            <p:cNvSpPr/>
            <p:nvPr/>
          </p:nvSpPr>
          <p:spPr>
            <a:xfrm>
              <a:off x="7772619" y="3643063"/>
              <a:ext cx="1488123" cy="13084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grpSp>
          <p:nvGrpSpPr>
            <p:cNvPr id="45" name="Group 44"/>
            <p:cNvGrpSpPr/>
            <p:nvPr/>
          </p:nvGrpSpPr>
          <p:grpSpPr>
            <a:xfrm>
              <a:off x="7914249" y="3822651"/>
              <a:ext cx="1204863" cy="949248"/>
              <a:chOff x="1128922" y="3822650"/>
              <a:chExt cx="1204863" cy="949248"/>
            </a:xfrm>
          </p:grpSpPr>
          <p:sp>
            <p:nvSpPr>
              <p:cNvPr id="46" name="Rectangle 45"/>
              <p:cNvSpPr/>
              <p:nvPr/>
            </p:nvSpPr>
            <p:spPr>
              <a:xfrm>
                <a:off x="1128922" y="3822650"/>
                <a:ext cx="307887" cy="94924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vert="vert270" tIns="91440" bIns="91440" rtlCol="0" anchor="ctr" anchorCtr="0"/>
              <a:lstStyle/>
              <a:p>
                <a:pPr algn="ctr"/>
                <a:r>
                  <a:rPr lang="en-US" sz="1200" dirty="0" smtClean="0">
                    <a:solidFill>
                      <a:schemeClr val="bg2"/>
                    </a:solidFill>
                  </a:rPr>
                  <a:t>ARCHIVE</a:t>
                </a:r>
              </a:p>
            </p:txBody>
          </p:sp>
          <p:sp>
            <p:nvSpPr>
              <p:cNvPr id="47" name="Rectangle 46"/>
              <p:cNvSpPr/>
              <p:nvPr/>
            </p:nvSpPr>
            <p:spPr>
              <a:xfrm>
                <a:off x="1577410" y="3822650"/>
                <a:ext cx="307887" cy="94924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91440" rIns="91440" bIns="91440" numCol="1" spcCol="0" rtlCol="0" fromWordArt="0" anchor="ctr" anchorCtr="0" forceAA="0" compatLnSpc="1">
                <a:prstTxWarp prst="textNoShape">
                  <a:avLst/>
                </a:prstTxWarp>
                <a:noAutofit/>
              </a:bodyPr>
              <a:lstStyle/>
              <a:p>
                <a:pPr algn="ctr"/>
                <a:r>
                  <a:rPr lang="en-US" sz="1200" dirty="0">
                    <a:solidFill>
                      <a:schemeClr val="bg2"/>
                    </a:solidFill>
                  </a:rPr>
                  <a:t>ARCHIVE</a:t>
                </a:r>
              </a:p>
            </p:txBody>
          </p:sp>
          <p:sp>
            <p:nvSpPr>
              <p:cNvPr id="48" name="Rectangle 47"/>
              <p:cNvSpPr/>
              <p:nvPr/>
            </p:nvSpPr>
            <p:spPr>
              <a:xfrm>
                <a:off x="2025898" y="3822650"/>
                <a:ext cx="307887" cy="94924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91440" rIns="91440" bIns="91440" numCol="1" spcCol="0" rtlCol="0" fromWordArt="0" anchor="ctr" anchorCtr="0" forceAA="0" compatLnSpc="1">
                <a:prstTxWarp prst="textNoShape">
                  <a:avLst/>
                </a:prstTxWarp>
                <a:noAutofit/>
              </a:bodyPr>
              <a:lstStyle/>
              <a:p>
                <a:pPr algn="ctr"/>
                <a:r>
                  <a:rPr lang="en-US" sz="1200" dirty="0" smtClean="0">
                    <a:solidFill>
                      <a:schemeClr val="bg2"/>
                    </a:solidFill>
                  </a:rPr>
                  <a:t>ARCHIVE</a:t>
                </a:r>
                <a:endParaRPr lang="en-US" sz="1200" dirty="0">
                  <a:solidFill>
                    <a:schemeClr val="bg2"/>
                  </a:solidFill>
                </a:endParaRPr>
              </a:p>
            </p:txBody>
          </p:sp>
        </p:grpSp>
      </p:grpSp>
      <p:grpSp>
        <p:nvGrpSpPr>
          <p:cNvPr id="59" name="Group 58"/>
          <p:cNvGrpSpPr/>
          <p:nvPr/>
        </p:nvGrpSpPr>
        <p:grpSpPr>
          <a:xfrm>
            <a:off x="9619946" y="4040731"/>
            <a:ext cx="1488123" cy="1308424"/>
            <a:chOff x="9619946" y="3643063"/>
            <a:chExt cx="1488123" cy="1308424"/>
          </a:xfrm>
        </p:grpSpPr>
        <p:sp>
          <p:nvSpPr>
            <p:cNvPr id="49" name="Rectangle 48"/>
            <p:cNvSpPr/>
            <p:nvPr/>
          </p:nvSpPr>
          <p:spPr>
            <a:xfrm>
              <a:off x="9619946" y="3643063"/>
              <a:ext cx="1488123" cy="13084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grpSp>
          <p:nvGrpSpPr>
            <p:cNvPr id="50" name="Group 49"/>
            <p:cNvGrpSpPr/>
            <p:nvPr/>
          </p:nvGrpSpPr>
          <p:grpSpPr>
            <a:xfrm>
              <a:off x="9761576" y="3822651"/>
              <a:ext cx="1204863" cy="949248"/>
              <a:chOff x="1128922" y="3822650"/>
              <a:chExt cx="1204863" cy="949248"/>
            </a:xfrm>
          </p:grpSpPr>
          <p:sp>
            <p:nvSpPr>
              <p:cNvPr id="51" name="Rectangle 50"/>
              <p:cNvSpPr/>
              <p:nvPr/>
            </p:nvSpPr>
            <p:spPr>
              <a:xfrm>
                <a:off x="1128922" y="3822650"/>
                <a:ext cx="307887" cy="94924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vert="vert270" tIns="91440" bIns="91440" rtlCol="0" anchor="ctr" anchorCtr="0"/>
              <a:lstStyle/>
              <a:p>
                <a:pPr algn="ctr"/>
                <a:r>
                  <a:rPr lang="en-US" sz="1200" dirty="0">
                    <a:solidFill>
                      <a:schemeClr val="bg2"/>
                    </a:solidFill>
                  </a:rPr>
                  <a:t>ARCHIVE</a:t>
                </a:r>
                <a:endParaRPr lang="en-US" sz="1200" dirty="0" smtClean="0">
                  <a:solidFill>
                    <a:schemeClr val="bg2"/>
                  </a:solidFill>
                </a:endParaRPr>
              </a:p>
            </p:txBody>
          </p:sp>
          <p:sp>
            <p:nvSpPr>
              <p:cNvPr id="52" name="Rectangle 51"/>
              <p:cNvSpPr/>
              <p:nvPr/>
            </p:nvSpPr>
            <p:spPr>
              <a:xfrm>
                <a:off x="1577410" y="3822650"/>
                <a:ext cx="307887" cy="94924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91440" rIns="91440" bIns="91440" numCol="1" spcCol="0" rtlCol="0" fromWordArt="0" anchor="ctr" anchorCtr="0" forceAA="0" compatLnSpc="1">
                <a:prstTxWarp prst="textNoShape">
                  <a:avLst/>
                </a:prstTxWarp>
                <a:noAutofit/>
              </a:bodyPr>
              <a:lstStyle/>
              <a:p>
                <a:pPr algn="ctr"/>
                <a:r>
                  <a:rPr lang="en-US" sz="1200" dirty="0">
                    <a:solidFill>
                      <a:schemeClr val="bg2"/>
                    </a:solidFill>
                  </a:rPr>
                  <a:t>ARCHIVE</a:t>
                </a:r>
              </a:p>
            </p:txBody>
          </p:sp>
          <p:sp>
            <p:nvSpPr>
              <p:cNvPr id="53" name="Rectangle 52"/>
              <p:cNvSpPr/>
              <p:nvPr/>
            </p:nvSpPr>
            <p:spPr>
              <a:xfrm>
                <a:off x="2025898" y="3822650"/>
                <a:ext cx="307887" cy="94924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91440" rIns="91440" bIns="91440" numCol="1" spcCol="0" rtlCol="0" fromWordArt="0" anchor="ctr" anchorCtr="0" forceAA="0" compatLnSpc="1">
                <a:prstTxWarp prst="textNoShape">
                  <a:avLst/>
                </a:prstTxWarp>
                <a:noAutofit/>
              </a:bodyPr>
              <a:lstStyle/>
              <a:p>
                <a:pPr algn="ctr"/>
                <a:r>
                  <a:rPr lang="en-US" sz="1200" dirty="0" smtClean="0">
                    <a:solidFill>
                      <a:schemeClr val="bg2"/>
                    </a:solidFill>
                  </a:rPr>
                  <a:t>ARCHIVE</a:t>
                </a:r>
                <a:endParaRPr lang="en-US" sz="1200" dirty="0">
                  <a:solidFill>
                    <a:schemeClr val="bg2"/>
                  </a:solidFill>
                </a:endParaRPr>
              </a:p>
            </p:txBody>
          </p:sp>
        </p:grpSp>
      </p:grpSp>
      <p:sp>
        <p:nvSpPr>
          <p:cNvPr id="63" name="Rectangle 62"/>
          <p:cNvSpPr/>
          <p:nvPr/>
        </p:nvSpPr>
        <p:spPr>
          <a:xfrm>
            <a:off x="744062" y="3527613"/>
            <a:ext cx="10647783" cy="2219189"/>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ctr"/>
            <a:r>
              <a:rPr lang="en-US" b="1" dirty="0" smtClean="0">
                <a:solidFill>
                  <a:srgbClr val="1E1E1E"/>
                </a:solidFill>
              </a:rPr>
              <a:t>HDP Cluster</a:t>
            </a:r>
          </a:p>
        </p:txBody>
      </p:sp>
      <p:sp>
        <p:nvSpPr>
          <p:cNvPr id="64" name="Rounded Rectangle 63"/>
          <p:cNvSpPr/>
          <p:nvPr/>
        </p:nvSpPr>
        <p:spPr>
          <a:xfrm>
            <a:off x="2824436" y="1571930"/>
            <a:ext cx="2702599" cy="114300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ctr"/>
            <a:r>
              <a:rPr lang="en-US" b="1" dirty="0" smtClean="0">
                <a:solidFill>
                  <a:schemeClr val="bg2"/>
                </a:solidFill>
              </a:rPr>
              <a:t>Warm</a:t>
            </a:r>
          </a:p>
          <a:p>
            <a:pPr algn="ctr"/>
            <a:r>
              <a:rPr lang="en-US" dirty="0" smtClean="0">
                <a:solidFill>
                  <a:schemeClr val="bg2"/>
                </a:solidFill>
              </a:rPr>
              <a:t>1 replica on DISK, others </a:t>
            </a:r>
            <a:r>
              <a:rPr lang="en-US" dirty="0">
                <a:solidFill>
                  <a:schemeClr val="bg2"/>
                </a:solidFill>
              </a:rPr>
              <a:t>on ARCHIVE</a:t>
            </a:r>
            <a:endParaRPr lang="en-US" dirty="0" smtClean="0">
              <a:solidFill>
                <a:schemeClr val="bg2"/>
              </a:solidFill>
            </a:endParaRPr>
          </a:p>
        </p:txBody>
      </p:sp>
      <p:grpSp>
        <p:nvGrpSpPr>
          <p:cNvPr id="13" name="Group 12"/>
          <p:cNvGrpSpPr/>
          <p:nvPr/>
        </p:nvGrpSpPr>
        <p:grpSpPr>
          <a:xfrm>
            <a:off x="667582" y="1880463"/>
            <a:ext cx="2112481" cy="525935"/>
            <a:chOff x="667582" y="1539322"/>
            <a:chExt cx="2112481" cy="525935"/>
          </a:xfrm>
        </p:grpSpPr>
        <p:sp>
          <p:nvSpPr>
            <p:cNvPr id="3" name="TextBox 2"/>
            <p:cNvSpPr txBox="1"/>
            <p:nvPr/>
          </p:nvSpPr>
          <p:spPr>
            <a:xfrm>
              <a:off x="667582" y="1539322"/>
              <a:ext cx="1500439" cy="525935"/>
            </a:xfrm>
            <a:prstGeom prst="rect">
              <a:avLst/>
            </a:prstGeom>
            <a:ln>
              <a:solidFill>
                <a:schemeClr val="bg1"/>
              </a:solidFill>
            </a:ln>
          </p:spPr>
          <p:txBody>
            <a:bodyPr vert="horz" wrap="square" lIns="91440" tIns="91440" rIns="91440" bIns="91440" rtlCol="0" anchor="ctr">
              <a:noAutofit/>
            </a:bodyPr>
            <a:lstStyle/>
            <a:p>
              <a:pPr algn="ctr"/>
              <a:r>
                <a:rPr lang="en-US" dirty="0" err="1" smtClean="0"/>
                <a:t>DataSet</a:t>
              </a:r>
              <a:r>
                <a:rPr lang="en-US" dirty="0" smtClean="0"/>
                <a:t> A</a:t>
              </a:r>
              <a:endParaRPr lang="en-US" dirty="0"/>
            </a:p>
          </p:txBody>
        </p:sp>
        <p:cxnSp>
          <p:nvCxnSpPr>
            <p:cNvPr id="9" name="Straight Arrow Connector 8"/>
            <p:cNvCxnSpPr>
              <a:stCxn id="3" idx="3"/>
            </p:cNvCxnSpPr>
            <p:nvPr/>
          </p:nvCxnSpPr>
          <p:spPr>
            <a:xfrm>
              <a:off x="2168021" y="1802290"/>
              <a:ext cx="612042" cy="0"/>
            </a:xfrm>
            <a:prstGeom prst="straightConnector1">
              <a:avLst/>
            </a:prstGeom>
            <a:ln w="12700">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65" name="Rounded Rectangle 64"/>
          <p:cNvSpPr/>
          <p:nvPr/>
        </p:nvSpPr>
        <p:spPr>
          <a:xfrm>
            <a:off x="8191717" y="1571930"/>
            <a:ext cx="2702599" cy="114300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ctr"/>
            <a:r>
              <a:rPr lang="en-US" b="1" dirty="0" smtClean="0">
                <a:solidFill>
                  <a:schemeClr val="bg2"/>
                </a:solidFill>
              </a:rPr>
              <a:t>Cold</a:t>
            </a:r>
          </a:p>
          <a:p>
            <a:pPr algn="ctr"/>
            <a:r>
              <a:rPr lang="en-US" dirty="0">
                <a:solidFill>
                  <a:schemeClr val="bg2"/>
                </a:solidFill>
              </a:rPr>
              <a:t>All replicas on ARCHIVE</a:t>
            </a:r>
          </a:p>
        </p:txBody>
      </p:sp>
      <p:grpSp>
        <p:nvGrpSpPr>
          <p:cNvPr id="12" name="Group 11"/>
          <p:cNvGrpSpPr/>
          <p:nvPr/>
        </p:nvGrpSpPr>
        <p:grpSpPr>
          <a:xfrm>
            <a:off x="6034863" y="1880463"/>
            <a:ext cx="2112481" cy="525935"/>
            <a:chOff x="6034863" y="1601066"/>
            <a:chExt cx="2112481" cy="525935"/>
          </a:xfrm>
        </p:grpSpPr>
        <p:sp>
          <p:nvSpPr>
            <p:cNvPr id="66" name="TextBox 65"/>
            <p:cNvSpPr txBox="1"/>
            <p:nvPr/>
          </p:nvSpPr>
          <p:spPr>
            <a:xfrm>
              <a:off x="6034863" y="1601066"/>
              <a:ext cx="1500439" cy="525935"/>
            </a:xfrm>
            <a:prstGeom prst="rect">
              <a:avLst/>
            </a:prstGeom>
            <a:ln>
              <a:solidFill>
                <a:schemeClr val="bg1"/>
              </a:solidFill>
            </a:ln>
          </p:spPr>
          <p:txBody>
            <a:bodyPr vert="horz" wrap="square" lIns="91440" tIns="91440" rIns="91440" bIns="91440" rtlCol="0" anchor="ctr">
              <a:noAutofit/>
            </a:bodyPr>
            <a:lstStyle/>
            <a:p>
              <a:pPr algn="ctr"/>
              <a:r>
                <a:rPr lang="en-US" dirty="0" err="1" smtClean="0"/>
                <a:t>DataSet</a:t>
              </a:r>
              <a:r>
                <a:rPr lang="en-US" dirty="0" smtClean="0"/>
                <a:t> B</a:t>
              </a:r>
              <a:endParaRPr lang="en-US" dirty="0"/>
            </a:p>
          </p:txBody>
        </p:sp>
        <p:cxnSp>
          <p:nvCxnSpPr>
            <p:cNvPr id="67" name="Straight Arrow Connector 66"/>
            <p:cNvCxnSpPr>
              <a:stCxn id="66" idx="3"/>
            </p:cNvCxnSpPr>
            <p:nvPr/>
          </p:nvCxnSpPr>
          <p:spPr>
            <a:xfrm>
              <a:off x="7535302" y="1864034"/>
              <a:ext cx="612042" cy="0"/>
            </a:xfrm>
            <a:prstGeom prst="straightConnector1">
              <a:avLst/>
            </a:prstGeom>
            <a:ln w="12700">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68" name="TextBox 67"/>
          <p:cNvSpPr txBox="1"/>
          <p:nvPr/>
        </p:nvSpPr>
        <p:spPr>
          <a:xfrm>
            <a:off x="1090433" y="5226956"/>
            <a:ext cx="413715" cy="525935"/>
          </a:xfrm>
          <a:prstGeom prst="rect">
            <a:avLst/>
          </a:prstGeom>
          <a:ln>
            <a:solidFill>
              <a:schemeClr val="bg1"/>
            </a:solidFill>
          </a:ln>
        </p:spPr>
        <p:txBody>
          <a:bodyPr vert="horz" wrap="square" lIns="91440" tIns="91440" rIns="91440" bIns="91440" rtlCol="0" anchor="ctr">
            <a:noAutofit/>
          </a:bodyPr>
          <a:lstStyle/>
          <a:p>
            <a:pPr algn="ctr"/>
            <a:r>
              <a:rPr lang="en-US" dirty="0" smtClean="0"/>
              <a:t>A</a:t>
            </a:r>
            <a:endParaRPr lang="en-US" dirty="0"/>
          </a:p>
        </p:txBody>
      </p:sp>
      <p:sp>
        <p:nvSpPr>
          <p:cNvPr id="69" name="TextBox 68"/>
          <p:cNvSpPr txBox="1"/>
          <p:nvPr/>
        </p:nvSpPr>
        <p:spPr>
          <a:xfrm>
            <a:off x="8101857" y="5220867"/>
            <a:ext cx="413715" cy="525935"/>
          </a:xfrm>
          <a:prstGeom prst="rect">
            <a:avLst/>
          </a:prstGeom>
          <a:ln>
            <a:solidFill>
              <a:schemeClr val="bg1"/>
            </a:solidFill>
          </a:ln>
        </p:spPr>
        <p:txBody>
          <a:bodyPr vert="horz" wrap="square" lIns="91440" tIns="91440" rIns="91440" bIns="91440" rtlCol="0" anchor="ctr">
            <a:noAutofit/>
          </a:bodyPr>
          <a:lstStyle/>
          <a:p>
            <a:pPr algn="ctr"/>
            <a:r>
              <a:rPr lang="en-US" dirty="0" smtClean="0"/>
              <a:t>A</a:t>
            </a:r>
            <a:endParaRPr lang="en-US" dirty="0"/>
          </a:p>
        </p:txBody>
      </p:sp>
      <p:sp>
        <p:nvSpPr>
          <p:cNvPr id="70" name="TextBox 69"/>
          <p:cNvSpPr txBox="1"/>
          <p:nvPr/>
        </p:nvSpPr>
        <p:spPr>
          <a:xfrm>
            <a:off x="9708716" y="5220867"/>
            <a:ext cx="413715" cy="525935"/>
          </a:xfrm>
          <a:prstGeom prst="rect">
            <a:avLst/>
          </a:prstGeom>
          <a:ln>
            <a:solidFill>
              <a:schemeClr val="bg1"/>
            </a:solidFill>
          </a:ln>
        </p:spPr>
        <p:txBody>
          <a:bodyPr vert="horz" wrap="square" lIns="91440" tIns="91440" rIns="91440" bIns="91440" rtlCol="0" anchor="ctr">
            <a:noAutofit/>
          </a:bodyPr>
          <a:lstStyle/>
          <a:p>
            <a:pPr algn="ctr"/>
            <a:r>
              <a:rPr lang="en-US" dirty="0" smtClean="0"/>
              <a:t>A</a:t>
            </a:r>
            <a:endParaRPr lang="en-US" dirty="0"/>
          </a:p>
        </p:txBody>
      </p:sp>
      <p:grpSp>
        <p:nvGrpSpPr>
          <p:cNvPr id="71" name="Group 70"/>
          <p:cNvGrpSpPr/>
          <p:nvPr/>
        </p:nvGrpSpPr>
        <p:grpSpPr>
          <a:xfrm>
            <a:off x="6339519" y="4040731"/>
            <a:ext cx="1488123" cy="1308424"/>
            <a:chOff x="6143380" y="3643063"/>
            <a:chExt cx="1488123" cy="1308424"/>
          </a:xfrm>
        </p:grpSpPr>
        <p:sp>
          <p:nvSpPr>
            <p:cNvPr id="72" name="Rectangle 71"/>
            <p:cNvSpPr/>
            <p:nvPr/>
          </p:nvSpPr>
          <p:spPr>
            <a:xfrm>
              <a:off x="6143380" y="3643063"/>
              <a:ext cx="1488123" cy="13084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grpSp>
          <p:nvGrpSpPr>
            <p:cNvPr id="73" name="Group 72"/>
            <p:cNvGrpSpPr/>
            <p:nvPr/>
          </p:nvGrpSpPr>
          <p:grpSpPr>
            <a:xfrm>
              <a:off x="6285010" y="3822651"/>
              <a:ext cx="1204863" cy="949248"/>
              <a:chOff x="1128922" y="3822650"/>
              <a:chExt cx="1204863" cy="949248"/>
            </a:xfrm>
          </p:grpSpPr>
          <p:sp>
            <p:nvSpPr>
              <p:cNvPr id="74" name="Rectangle 73"/>
              <p:cNvSpPr/>
              <p:nvPr/>
            </p:nvSpPr>
            <p:spPr>
              <a:xfrm>
                <a:off x="1128922" y="3822650"/>
                <a:ext cx="307887" cy="94924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vert="vert270" tIns="91440" bIns="91440" rtlCol="0" anchor="ctr" anchorCtr="0"/>
              <a:lstStyle/>
              <a:p>
                <a:pPr algn="ctr"/>
                <a:r>
                  <a:rPr lang="en-US" sz="1200" dirty="0" smtClean="0">
                    <a:solidFill>
                      <a:schemeClr val="bg2"/>
                    </a:solidFill>
                  </a:rPr>
                  <a:t>ARCHIVE</a:t>
                </a:r>
              </a:p>
            </p:txBody>
          </p:sp>
          <p:sp>
            <p:nvSpPr>
              <p:cNvPr id="75" name="Rectangle 74"/>
              <p:cNvSpPr/>
              <p:nvPr/>
            </p:nvSpPr>
            <p:spPr>
              <a:xfrm>
                <a:off x="1577410" y="3822650"/>
                <a:ext cx="307887" cy="94924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91440" rIns="91440" bIns="91440" numCol="1" spcCol="0" rtlCol="0" fromWordArt="0" anchor="ctr" anchorCtr="0" forceAA="0" compatLnSpc="1">
                <a:prstTxWarp prst="textNoShape">
                  <a:avLst/>
                </a:prstTxWarp>
                <a:noAutofit/>
              </a:bodyPr>
              <a:lstStyle/>
              <a:p>
                <a:pPr algn="ctr"/>
                <a:r>
                  <a:rPr lang="en-US" sz="1200" dirty="0">
                    <a:solidFill>
                      <a:schemeClr val="bg2"/>
                    </a:solidFill>
                  </a:rPr>
                  <a:t>ARCHIVE</a:t>
                </a:r>
              </a:p>
            </p:txBody>
          </p:sp>
          <p:sp>
            <p:nvSpPr>
              <p:cNvPr id="76" name="Rectangle 75"/>
              <p:cNvSpPr/>
              <p:nvPr/>
            </p:nvSpPr>
            <p:spPr>
              <a:xfrm>
                <a:off x="2025898" y="3822650"/>
                <a:ext cx="307887" cy="94924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91440" rIns="91440" bIns="91440" numCol="1" spcCol="0" rtlCol="0" fromWordArt="0" anchor="ctr" anchorCtr="0" forceAA="0" compatLnSpc="1">
                <a:prstTxWarp prst="textNoShape">
                  <a:avLst/>
                </a:prstTxWarp>
                <a:noAutofit/>
              </a:bodyPr>
              <a:lstStyle/>
              <a:p>
                <a:pPr algn="ctr"/>
                <a:r>
                  <a:rPr lang="en-US" sz="1200" dirty="0">
                    <a:solidFill>
                      <a:schemeClr val="bg2"/>
                    </a:solidFill>
                  </a:rPr>
                  <a:t>ARCHIVE</a:t>
                </a:r>
              </a:p>
            </p:txBody>
          </p:sp>
        </p:grpSp>
      </p:grpSp>
      <p:sp>
        <p:nvSpPr>
          <p:cNvPr id="77" name="TextBox 76"/>
          <p:cNvSpPr txBox="1"/>
          <p:nvPr/>
        </p:nvSpPr>
        <p:spPr>
          <a:xfrm>
            <a:off x="6442662" y="5226956"/>
            <a:ext cx="413715" cy="525935"/>
          </a:xfrm>
          <a:prstGeom prst="rect">
            <a:avLst/>
          </a:prstGeom>
          <a:ln>
            <a:solidFill>
              <a:schemeClr val="bg1"/>
            </a:solidFill>
          </a:ln>
        </p:spPr>
        <p:txBody>
          <a:bodyPr vert="horz" wrap="square" lIns="91440" tIns="91440" rIns="91440" bIns="91440" rtlCol="0" anchor="ctr">
            <a:noAutofit/>
          </a:bodyPr>
          <a:lstStyle/>
          <a:p>
            <a:pPr algn="ctr"/>
            <a:r>
              <a:rPr lang="en-US" dirty="0"/>
              <a:t>B</a:t>
            </a:r>
          </a:p>
        </p:txBody>
      </p:sp>
      <p:sp>
        <p:nvSpPr>
          <p:cNvPr id="78" name="TextBox 77"/>
          <p:cNvSpPr txBox="1"/>
          <p:nvPr/>
        </p:nvSpPr>
        <p:spPr>
          <a:xfrm>
            <a:off x="8576003" y="5220867"/>
            <a:ext cx="413715" cy="525935"/>
          </a:xfrm>
          <a:prstGeom prst="rect">
            <a:avLst/>
          </a:prstGeom>
          <a:ln>
            <a:solidFill>
              <a:schemeClr val="bg1"/>
            </a:solidFill>
          </a:ln>
        </p:spPr>
        <p:txBody>
          <a:bodyPr vert="horz" wrap="square" lIns="91440" tIns="91440" rIns="91440" bIns="91440" rtlCol="0" anchor="ctr">
            <a:noAutofit/>
          </a:bodyPr>
          <a:lstStyle/>
          <a:p>
            <a:pPr algn="ctr"/>
            <a:r>
              <a:rPr lang="en-US" dirty="0"/>
              <a:t>B</a:t>
            </a:r>
          </a:p>
        </p:txBody>
      </p:sp>
      <p:sp>
        <p:nvSpPr>
          <p:cNvPr id="79" name="TextBox 78"/>
          <p:cNvSpPr txBox="1"/>
          <p:nvPr/>
        </p:nvSpPr>
        <p:spPr>
          <a:xfrm>
            <a:off x="10171577" y="5214128"/>
            <a:ext cx="413715" cy="525935"/>
          </a:xfrm>
          <a:prstGeom prst="rect">
            <a:avLst/>
          </a:prstGeom>
          <a:ln>
            <a:solidFill>
              <a:schemeClr val="bg1"/>
            </a:solidFill>
          </a:ln>
        </p:spPr>
        <p:txBody>
          <a:bodyPr vert="horz" wrap="square" lIns="91440" tIns="91440" rIns="91440" bIns="91440" rtlCol="0" anchor="ctr">
            <a:noAutofit/>
          </a:bodyPr>
          <a:lstStyle/>
          <a:p>
            <a:pPr algn="ctr"/>
            <a:r>
              <a:rPr lang="en-US" dirty="0"/>
              <a:t>B</a:t>
            </a:r>
          </a:p>
        </p:txBody>
      </p:sp>
    </p:spTree>
    <p:extLst>
      <p:ext uri="{BB962C8B-B14F-4D97-AF65-F5344CB8AC3E}">
        <p14:creationId xmlns:p14="http://schemas.microsoft.com/office/powerpoint/2010/main" val="42704112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 Policy: SSD</a:t>
            </a:r>
            <a:endParaRPr lang="en-US" dirty="0"/>
          </a:p>
        </p:txBody>
      </p:sp>
      <p:grpSp>
        <p:nvGrpSpPr>
          <p:cNvPr id="3" name="Group 2"/>
          <p:cNvGrpSpPr/>
          <p:nvPr/>
        </p:nvGrpSpPr>
        <p:grpSpPr>
          <a:xfrm>
            <a:off x="1000634" y="4040731"/>
            <a:ext cx="1488123" cy="1308424"/>
            <a:chOff x="1000634" y="3643063"/>
            <a:chExt cx="1488123" cy="1308424"/>
          </a:xfrm>
        </p:grpSpPr>
        <p:sp>
          <p:nvSpPr>
            <p:cNvPr id="4" name="Rectangle 3"/>
            <p:cNvSpPr/>
            <p:nvPr/>
          </p:nvSpPr>
          <p:spPr>
            <a:xfrm>
              <a:off x="1000634" y="3643063"/>
              <a:ext cx="1488123" cy="13084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grpSp>
          <p:nvGrpSpPr>
            <p:cNvPr id="5" name="Group 4"/>
            <p:cNvGrpSpPr/>
            <p:nvPr/>
          </p:nvGrpSpPr>
          <p:grpSpPr>
            <a:xfrm>
              <a:off x="1142264" y="3822651"/>
              <a:ext cx="1204863" cy="949248"/>
              <a:chOff x="1128922" y="3822650"/>
              <a:chExt cx="1204863" cy="949248"/>
            </a:xfrm>
          </p:grpSpPr>
          <p:sp>
            <p:nvSpPr>
              <p:cNvPr id="6" name="Rectangle 5"/>
              <p:cNvSpPr/>
              <p:nvPr/>
            </p:nvSpPr>
            <p:spPr>
              <a:xfrm>
                <a:off x="1128922" y="3822650"/>
                <a:ext cx="307887" cy="94924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vert="vert270" tIns="91440" bIns="91440" rtlCol="0" anchor="ctr" anchorCtr="0"/>
              <a:lstStyle/>
              <a:p>
                <a:pPr algn="ctr"/>
                <a:r>
                  <a:rPr lang="en-US" sz="1200" dirty="0" smtClean="0">
                    <a:solidFill>
                      <a:schemeClr val="bg2"/>
                    </a:solidFill>
                  </a:rPr>
                  <a:t>SSD</a:t>
                </a:r>
              </a:p>
            </p:txBody>
          </p:sp>
          <p:sp>
            <p:nvSpPr>
              <p:cNvPr id="7" name="Rectangle 6"/>
              <p:cNvSpPr/>
              <p:nvPr/>
            </p:nvSpPr>
            <p:spPr>
              <a:xfrm>
                <a:off x="1577410" y="3822650"/>
                <a:ext cx="307887" cy="94924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91440" rIns="91440" bIns="91440" numCol="1" spcCol="0" rtlCol="0" fromWordArt="0" anchor="ctr" anchorCtr="0" forceAA="0" compatLnSpc="1">
                <a:prstTxWarp prst="textNoShape">
                  <a:avLst/>
                </a:prstTxWarp>
                <a:noAutofit/>
              </a:bodyPr>
              <a:lstStyle/>
              <a:p>
                <a:pPr algn="ctr"/>
                <a:r>
                  <a:rPr lang="en-US" sz="1200" dirty="0" smtClean="0">
                    <a:solidFill>
                      <a:schemeClr val="bg2"/>
                    </a:solidFill>
                  </a:rPr>
                  <a:t>DISK</a:t>
                </a:r>
                <a:endParaRPr lang="en-US" sz="1200" dirty="0">
                  <a:solidFill>
                    <a:schemeClr val="bg2"/>
                  </a:solidFill>
                </a:endParaRPr>
              </a:p>
            </p:txBody>
          </p:sp>
          <p:sp>
            <p:nvSpPr>
              <p:cNvPr id="8" name="Rectangle 7"/>
              <p:cNvSpPr/>
              <p:nvPr/>
            </p:nvSpPr>
            <p:spPr>
              <a:xfrm>
                <a:off x="2025898" y="3822650"/>
                <a:ext cx="307887" cy="94924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91440" rIns="91440" bIns="91440" numCol="1" spcCol="0" rtlCol="0" fromWordArt="0" anchor="ctr" anchorCtr="0" forceAA="0" compatLnSpc="1">
                <a:prstTxWarp prst="textNoShape">
                  <a:avLst/>
                </a:prstTxWarp>
                <a:noAutofit/>
              </a:bodyPr>
              <a:lstStyle/>
              <a:p>
                <a:pPr algn="ctr"/>
                <a:r>
                  <a:rPr lang="en-US" sz="1200" dirty="0" smtClean="0">
                    <a:solidFill>
                      <a:schemeClr val="bg2"/>
                    </a:solidFill>
                  </a:rPr>
                  <a:t>DISK</a:t>
                </a:r>
                <a:endParaRPr lang="en-US" sz="1200" dirty="0">
                  <a:solidFill>
                    <a:schemeClr val="bg2"/>
                  </a:solidFill>
                </a:endParaRPr>
              </a:p>
            </p:txBody>
          </p:sp>
        </p:grpSp>
      </p:grpSp>
      <p:grpSp>
        <p:nvGrpSpPr>
          <p:cNvPr id="9" name="Group 8"/>
          <p:cNvGrpSpPr/>
          <p:nvPr/>
        </p:nvGrpSpPr>
        <p:grpSpPr>
          <a:xfrm>
            <a:off x="2664627" y="4040731"/>
            <a:ext cx="1488123" cy="1308424"/>
            <a:chOff x="2807931" y="3643063"/>
            <a:chExt cx="1488123" cy="1308424"/>
          </a:xfrm>
        </p:grpSpPr>
        <p:sp>
          <p:nvSpPr>
            <p:cNvPr id="10" name="Rectangle 9"/>
            <p:cNvSpPr/>
            <p:nvPr/>
          </p:nvSpPr>
          <p:spPr>
            <a:xfrm>
              <a:off x="2807931" y="3643063"/>
              <a:ext cx="1488123" cy="13084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grpSp>
          <p:nvGrpSpPr>
            <p:cNvPr id="11" name="Group 10"/>
            <p:cNvGrpSpPr/>
            <p:nvPr/>
          </p:nvGrpSpPr>
          <p:grpSpPr>
            <a:xfrm>
              <a:off x="2949561" y="3822651"/>
              <a:ext cx="1204863" cy="949248"/>
              <a:chOff x="1128922" y="3822650"/>
              <a:chExt cx="1204863" cy="949248"/>
            </a:xfrm>
          </p:grpSpPr>
          <p:sp>
            <p:nvSpPr>
              <p:cNvPr id="12" name="Rectangle 11"/>
              <p:cNvSpPr/>
              <p:nvPr/>
            </p:nvSpPr>
            <p:spPr>
              <a:xfrm>
                <a:off x="1128922" y="3822650"/>
                <a:ext cx="307887" cy="94924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vert="vert270" tIns="91440" bIns="91440" rtlCol="0" anchor="ctr" anchorCtr="0"/>
              <a:lstStyle/>
              <a:p>
                <a:pPr algn="ctr"/>
                <a:r>
                  <a:rPr lang="en-US" sz="1200" dirty="0" smtClean="0">
                    <a:solidFill>
                      <a:schemeClr val="bg2"/>
                    </a:solidFill>
                  </a:rPr>
                  <a:t>SSD</a:t>
                </a:r>
              </a:p>
            </p:txBody>
          </p:sp>
          <p:sp>
            <p:nvSpPr>
              <p:cNvPr id="13" name="Rectangle 12"/>
              <p:cNvSpPr/>
              <p:nvPr/>
            </p:nvSpPr>
            <p:spPr>
              <a:xfrm>
                <a:off x="1577410" y="3822650"/>
                <a:ext cx="307887" cy="94924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91440" rIns="91440" bIns="91440" numCol="1" spcCol="0" rtlCol="0" fromWordArt="0" anchor="ctr" anchorCtr="0" forceAA="0" compatLnSpc="1">
                <a:prstTxWarp prst="textNoShape">
                  <a:avLst/>
                </a:prstTxWarp>
                <a:noAutofit/>
              </a:bodyPr>
              <a:lstStyle/>
              <a:p>
                <a:pPr algn="ctr"/>
                <a:r>
                  <a:rPr lang="en-US" sz="1200" dirty="0" smtClean="0">
                    <a:solidFill>
                      <a:schemeClr val="bg2"/>
                    </a:solidFill>
                  </a:rPr>
                  <a:t>DISK</a:t>
                </a:r>
                <a:endParaRPr lang="en-US" sz="1200" dirty="0">
                  <a:solidFill>
                    <a:schemeClr val="bg2"/>
                  </a:solidFill>
                </a:endParaRPr>
              </a:p>
            </p:txBody>
          </p:sp>
          <p:sp>
            <p:nvSpPr>
              <p:cNvPr id="14" name="Rectangle 13"/>
              <p:cNvSpPr/>
              <p:nvPr/>
            </p:nvSpPr>
            <p:spPr>
              <a:xfrm>
                <a:off x="2025898" y="3822650"/>
                <a:ext cx="307887" cy="94924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91440" rIns="91440" bIns="91440" numCol="1" spcCol="0" rtlCol="0" fromWordArt="0" anchor="ctr" anchorCtr="0" forceAA="0" compatLnSpc="1">
                <a:prstTxWarp prst="textNoShape">
                  <a:avLst/>
                </a:prstTxWarp>
                <a:noAutofit/>
              </a:bodyPr>
              <a:lstStyle/>
              <a:p>
                <a:pPr algn="ctr"/>
                <a:r>
                  <a:rPr lang="en-US" sz="1200" dirty="0" smtClean="0">
                    <a:solidFill>
                      <a:schemeClr val="bg2"/>
                    </a:solidFill>
                  </a:rPr>
                  <a:t>DISK</a:t>
                </a:r>
                <a:endParaRPr lang="en-US" sz="1200" dirty="0">
                  <a:solidFill>
                    <a:schemeClr val="bg2"/>
                  </a:solidFill>
                </a:endParaRPr>
              </a:p>
            </p:txBody>
          </p:sp>
        </p:grpSp>
      </p:grpSp>
      <p:grpSp>
        <p:nvGrpSpPr>
          <p:cNvPr id="15" name="Group 14"/>
          <p:cNvGrpSpPr/>
          <p:nvPr/>
        </p:nvGrpSpPr>
        <p:grpSpPr>
          <a:xfrm>
            <a:off x="4328620" y="4040731"/>
            <a:ext cx="1488123" cy="1308424"/>
            <a:chOff x="4514141" y="3643063"/>
            <a:chExt cx="1488123" cy="1308424"/>
          </a:xfrm>
        </p:grpSpPr>
        <p:sp>
          <p:nvSpPr>
            <p:cNvPr id="16" name="Rectangle 15"/>
            <p:cNvSpPr/>
            <p:nvPr/>
          </p:nvSpPr>
          <p:spPr>
            <a:xfrm>
              <a:off x="4514141" y="3643063"/>
              <a:ext cx="1488123" cy="13084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grpSp>
          <p:nvGrpSpPr>
            <p:cNvPr id="17" name="Group 16"/>
            <p:cNvGrpSpPr/>
            <p:nvPr/>
          </p:nvGrpSpPr>
          <p:grpSpPr>
            <a:xfrm>
              <a:off x="4655771" y="3822651"/>
              <a:ext cx="1204863" cy="949248"/>
              <a:chOff x="1128922" y="3822650"/>
              <a:chExt cx="1204863" cy="949248"/>
            </a:xfrm>
          </p:grpSpPr>
          <p:sp>
            <p:nvSpPr>
              <p:cNvPr id="18" name="Rectangle 17"/>
              <p:cNvSpPr/>
              <p:nvPr/>
            </p:nvSpPr>
            <p:spPr>
              <a:xfrm>
                <a:off x="1128922" y="3822650"/>
                <a:ext cx="307887" cy="94924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vert="vert270" tIns="91440" bIns="91440" rtlCol="0" anchor="ctr" anchorCtr="0"/>
              <a:lstStyle/>
              <a:p>
                <a:pPr algn="ctr"/>
                <a:r>
                  <a:rPr lang="en-US" sz="1200" dirty="0" smtClean="0">
                    <a:solidFill>
                      <a:schemeClr val="bg2"/>
                    </a:solidFill>
                  </a:rPr>
                  <a:t>SSD</a:t>
                </a:r>
              </a:p>
            </p:txBody>
          </p:sp>
          <p:sp>
            <p:nvSpPr>
              <p:cNvPr id="19" name="Rectangle 18"/>
              <p:cNvSpPr/>
              <p:nvPr/>
            </p:nvSpPr>
            <p:spPr>
              <a:xfrm>
                <a:off x="1577410" y="3822650"/>
                <a:ext cx="307887" cy="94924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91440" rIns="91440" bIns="91440" numCol="1" spcCol="0" rtlCol="0" fromWordArt="0" anchor="ctr" anchorCtr="0" forceAA="0" compatLnSpc="1">
                <a:prstTxWarp prst="textNoShape">
                  <a:avLst/>
                </a:prstTxWarp>
                <a:noAutofit/>
              </a:bodyPr>
              <a:lstStyle/>
              <a:p>
                <a:pPr algn="ctr"/>
                <a:r>
                  <a:rPr lang="en-US" sz="1200" dirty="0" smtClean="0">
                    <a:solidFill>
                      <a:schemeClr val="bg2"/>
                    </a:solidFill>
                  </a:rPr>
                  <a:t>DISK</a:t>
                </a:r>
                <a:endParaRPr lang="en-US" sz="1200" dirty="0">
                  <a:solidFill>
                    <a:schemeClr val="bg2"/>
                  </a:solidFill>
                </a:endParaRPr>
              </a:p>
            </p:txBody>
          </p:sp>
          <p:sp>
            <p:nvSpPr>
              <p:cNvPr id="20" name="Rectangle 19"/>
              <p:cNvSpPr/>
              <p:nvPr/>
            </p:nvSpPr>
            <p:spPr>
              <a:xfrm>
                <a:off x="2025898" y="3822650"/>
                <a:ext cx="307887" cy="94924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91440" rIns="91440" bIns="91440" numCol="1" spcCol="0" rtlCol="0" fromWordArt="0" anchor="ctr" anchorCtr="0" forceAA="0" compatLnSpc="1">
                <a:prstTxWarp prst="textNoShape">
                  <a:avLst/>
                </a:prstTxWarp>
                <a:noAutofit/>
              </a:bodyPr>
              <a:lstStyle/>
              <a:p>
                <a:pPr algn="ctr"/>
                <a:r>
                  <a:rPr lang="en-US" sz="1200" dirty="0" smtClean="0">
                    <a:solidFill>
                      <a:schemeClr val="bg2"/>
                    </a:solidFill>
                  </a:rPr>
                  <a:t>DISK</a:t>
                </a:r>
                <a:endParaRPr lang="en-US" sz="1200" dirty="0">
                  <a:solidFill>
                    <a:schemeClr val="bg2"/>
                  </a:solidFill>
                </a:endParaRPr>
              </a:p>
            </p:txBody>
          </p:sp>
        </p:grpSp>
      </p:grpSp>
      <p:grpSp>
        <p:nvGrpSpPr>
          <p:cNvPr id="21" name="Group 20"/>
          <p:cNvGrpSpPr/>
          <p:nvPr/>
        </p:nvGrpSpPr>
        <p:grpSpPr>
          <a:xfrm>
            <a:off x="7985885" y="4040731"/>
            <a:ext cx="1488123" cy="1308424"/>
            <a:chOff x="7772619" y="3643063"/>
            <a:chExt cx="1488123" cy="1308424"/>
          </a:xfrm>
        </p:grpSpPr>
        <p:sp>
          <p:nvSpPr>
            <p:cNvPr id="22" name="Rectangle 21"/>
            <p:cNvSpPr/>
            <p:nvPr/>
          </p:nvSpPr>
          <p:spPr>
            <a:xfrm>
              <a:off x="7772619" y="3643063"/>
              <a:ext cx="1488123" cy="13084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grpSp>
          <p:nvGrpSpPr>
            <p:cNvPr id="23" name="Group 22"/>
            <p:cNvGrpSpPr/>
            <p:nvPr/>
          </p:nvGrpSpPr>
          <p:grpSpPr>
            <a:xfrm>
              <a:off x="7914249" y="3822651"/>
              <a:ext cx="1204863" cy="949248"/>
              <a:chOff x="1128922" y="3822650"/>
              <a:chExt cx="1204863" cy="949248"/>
            </a:xfrm>
          </p:grpSpPr>
          <p:sp>
            <p:nvSpPr>
              <p:cNvPr id="24" name="Rectangle 23"/>
              <p:cNvSpPr/>
              <p:nvPr/>
            </p:nvSpPr>
            <p:spPr>
              <a:xfrm>
                <a:off x="1128922" y="3822650"/>
                <a:ext cx="307887" cy="94924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vert="vert270" tIns="91440" bIns="91440" rtlCol="0" anchor="ctr" anchorCtr="0"/>
              <a:lstStyle/>
              <a:p>
                <a:pPr algn="ctr"/>
                <a:r>
                  <a:rPr lang="en-US" sz="1200" dirty="0" smtClean="0">
                    <a:solidFill>
                      <a:schemeClr val="bg2"/>
                    </a:solidFill>
                  </a:rPr>
                  <a:t>SSD</a:t>
                </a:r>
              </a:p>
            </p:txBody>
          </p:sp>
          <p:sp>
            <p:nvSpPr>
              <p:cNvPr id="25" name="Rectangle 24"/>
              <p:cNvSpPr/>
              <p:nvPr/>
            </p:nvSpPr>
            <p:spPr>
              <a:xfrm>
                <a:off x="1577410" y="3822650"/>
                <a:ext cx="307887" cy="94924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91440" rIns="91440" bIns="91440" numCol="1" spcCol="0" rtlCol="0" fromWordArt="0" anchor="ctr" anchorCtr="0" forceAA="0" compatLnSpc="1">
                <a:prstTxWarp prst="textNoShape">
                  <a:avLst/>
                </a:prstTxWarp>
                <a:noAutofit/>
              </a:bodyPr>
              <a:lstStyle/>
              <a:p>
                <a:pPr algn="ctr"/>
                <a:r>
                  <a:rPr lang="en-US" sz="1200" dirty="0">
                    <a:solidFill>
                      <a:schemeClr val="bg2"/>
                    </a:solidFill>
                  </a:rPr>
                  <a:t>DISK</a:t>
                </a:r>
              </a:p>
            </p:txBody>
          </p:sp>
          <p:sp>
            <p:nvSpPr>
              <p:cNvPr id="26" name="Rectangle 25"/>
              <p:cNvSpPr/>
              <p:nvPr/>
            </p:nvSpPr>
            <p:spPr>
              <a:xfrm>
                <a:off x="2025898" y="3822650"/>
                <a:ext cx="307887" cy="94924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91440" rIns="91440" bIns="91440" numCol="1" spcCol="0" rtlCol="0" fromWordArt="0" anchor="ctr" anchorCtr="0" forceAA="0" compatLnSpc="1">
                <a:prstTxWarp prst="textNoShape">
                  <a:avLst/>
                </a:prstTxWarp>
                <a:noAutofit/>
              </a:bodyPr>
              <a:lstStyle/>
              <a:p>
                <a:pPr algn="ctr"/>
                <a:r>
                  <a:rPr lang="en-US" sz="1200" dirty="0">
                    <a:solidFill>
                      <a:schemeClr val="bg2"/>
                    </a:solidFill>
                  </a:rPr>
                  <a:t>DISK</a:t>
                </a:r>
              </a:p>
            </p:txBody>
          </p:sp>
        </p:grpSp>
      </p:grpSp>
      <p:grpSp>
        <p:nvGrpSpPr>
          <p:cNvPr id="27" name="Group 26"/>
          <p:cNvGrpSpPr/>
          <p:nvPr/>
        </p:nvGrpSpPr>
        <p:grpSpPr>
          <a:xfrm>
            <a:off x="9619946" y="4040731"/>
            <a:ext cx="1488123" cy="1308424"/>
            <a:chOff x="9619946" y="3643063"/>
            <a:chExt cx="1488123" cy="1308424"/>
          </a:xfrm>
        </p:grpSpPr>
        <p:sp>
          <p:nvSpPr>
            <p:cNvPr id="28" name="Rectangle 27"/>
            <p:cNvSpPr/>
            <p:nvPr/>
          </p:nvSpPr>
          <p:spPr>
            <a:xfrm>
              <a:off x="9619946" y="3643063"/>
              <a:ext cx="1488123" cy="13084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grpSp>
          <p:nvGrpSpPr>
            <p:cNvPr id="29" name="Group 28"/>
            <p:cNvGrpSpPr/>
            <p:nvPr/>
          </p:nvGrpSpPr>
          <p:grpSpPr>
            <a:xfrm>
              <a:off x="9761576" y="3822651"/>
              <a:ext cx="1204863" cy="949248"/>
              <a:chOff x="1128922" y="3822650"/>
              <a:chExt cx="1204863" cy="949248"/>
            </a:xfrm>
          </p:grpSpPr>
          <p:sp>
            <p:nvSpPr>
              <p:cNvPr id="30" name="Rectangle 29"/>
              <p:cNvSpPr/>
              <p:nvPr/>
            </p:nvSpPr>
            <p:spPr>
              <a:xfrm>
                <a:off x="1128922" y="3822650"/>
                <a:ext cx="307887" cy="94924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vert="vert270" tIns="91440" bIns="91440" rtlCol="0" anchor="ctr" anchorCtr="0"/>
              <a:lstStyle/>
              <a:p>
                <a:pPr algn="ctr"/>
                <a:r>
                  <a:rPr lang="en-US" sz="1200" dirty="0" smtClean="0">
                    <a:solidFill>
                      <a:schemeClr val="bg2"/>
                    </a:solidFill>
                  </a:rPr>
                  <a:t>SSD</a:t>
                </a:r>
              </a:p>
            </p:txBody>
          </p:sp>
          <p:sp>
            <p:nvSpPr>
              <p:cNvPr id="31" name="Rectangle 30"/>
              <p:cNvSpPr/>
              <p:nvPr/>
            </p:nvSpPr>
            <p:spPr>
              <a:xfrm>
                <a:off x="1577410" y="3822650"/>
                <a:ext cx="307887" cy="94924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91440" rIns="91440" bIns="91440" numCol="1" spcCol="0" rtlCol="0" fromWordArt="0" anchor="ctr" anchorCtr="0" forceAA="0" compatLnSpc="1">
                <a:prstTxWarp prst="textNoShape">
                  <a:avLst/>
                </a:prstTxWarp>
                <a:noAutofit/>
              </a:bodyPr>
              <a:lstStyle/>
              <a:p>
                <a:pPr algn="ctr"/>
                <a:r>
                  <a:rPr lang="en-US" sz="1200" dirty="0">
                    <a:solidFill>
                      <a:schemeClr val="bg2"/>
                    </a:solidFill>
                  </a:rPr>
                  <a:t>DISK</a:t>
                </a:r>
              </a:p>
            </p:txBody>
          </p:sp>
          <p:sp>
            <p:nvSpPr>
              <p:cNvPr id="32" name="Rectangle 31"/>
              <p:cNvSpPr/>
              <p:nvPr/>
            </p:nvSpPr>
            <p:spPr>
              <a:xfrm>
                <a:off x="2025898" y="3822650"/>
                <a:ext cx="307887" cy="94924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91440" rIns="91440" bIns="91440" numCol="1" spcCol="0" rtlCol="0" fromWordArt="0" anchor="ctr" anchorCtr="0" forceAA="0" compatLnSpc="1">
                <a:prstTxWarp prst="textNoShape">
                  <a:avLst/>
                </a:prstTxWarp>
                <a:noAutofit/>
              </a:bodyPr>
              <a:lstStyle/>
              <a:p>
                <a:pPr algn="ctr"/>
                <a:r>
                  <a:rPr lang="en-US" sz="1200" dirty="0">
                    <a:solidFill>
                      <a:schemeClr val="bg2"/>
                    </a:solidFill>
                  </a:rPr>
                  <a:t>DISK</a:t>
                </a:r>
              </a:p>
            </p:txBody>
          </p:sp>
        </p:grpSp>
      </p:grpSp>
      <p:sp>
        <p:nvSpPr>
          <p:cNvPr id="33" name="Rectangle 32"/>
          <p:cNvSpPr/>
          <p:nvPr/>
        </p:nvSpPr>
        <p:spPr>
          <a:xfrm>
            <a:off x="744062" y="3527613"/>
            <a:ext cx="10647783" cy="2219189"/>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ctr"/>
            <a:r>
              <a:rPr lang="en-US" b="1" dirty="0" smtClean="0">
                <a:solidFill>
                  <a:srgbClr val="1E1E1E"/>
                </a:solidFill>
              </a:rPr>
              <a:t>HDP Cluster</a:t>
            </a:r>
          </a:p>
        </p:txBody>
      </p:sp>
      <p:sp>
        <p:nvSpPr>
          <p:cNvPr id="34" name="TextBox 33"/>
          <p:cNvSpPr txBox="1"/>
          <p:nvPr/>
        </p:nvSpPr>
        <p:spPr>
          <a:xfrm>
            <a:off x="1090433" y="5226956"/>
            <a:ext cx="413715" cy="525935"/>
          </a:xfrm>
          <a:prstGeom prst="rect">
            <a:avLst/>
          </a:prstGeom>
          <a:ln>
            <a:solidFill>
              <a:schemeClr val="bg1"/>
            </a:solidFill>
          </a:ln>
        </p:spPr>
        <p:txBody>
          <a:bodyPr vert="horz" wrap="square" lIns="91440" tIns="91440" rIns="91440" bIns="91440" rtlCol="0" anchor="ctr">
            <a:noAutofit/>
          </a:bodyPr>
          <a:lstStyle/>
          <a:p>
            <a:pPr algn="ctr"/>
            <a:r>
              <a:rPr lang="en-US" dirty="0" smtClean="0"/>
              <a:t>A</a:t>
            </a:r>
            <a:endParaRPr lang="en-US" dirty="0"/>
          </a:p>
        </p:txBody>
      </p:sp>
      <p:grpSp>
        <p:nvGrpSpPr>
          <p:cNvPr id="37" name="Group 36"/>
          <p:cNvGrpSpPr/>
          <p:nvPr/>
        </p:nvGrpSpPr>
        <p:grpSpPr>
          <a:xfrm>
            <a:off x="6339519" y="4040731"/>
            <a:ext cx="1488123" cy="1308424"/>
            <a:chOff x="6143380" y="3643063"/>
            <a:chExt cx="1488123" cy="1308424"/>
          </a:xfrm>
        </p:grpSpPr>
        <p:sp>
          <p:nvSpPr>
            <p:cNvPr id="38" name="Rectangle 37"/>
            <p:cNvSpPr/>
            <p:nvPr/>
          </p:nvSpPr>
          <p:spPr>
            <a:xfrm>
              <a:off x="6143380" y="3643063"/>
              <a:ext cx="1488123" cy="13084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grpSp>
          <p:nvGrpSpPr>
            <p:cNvPr id="39" name="Group 38"/>
            <p:cNvGrpSpPr/>
            <p:nvPr/>
          </p:nvGrpSpPr>
          <p:grpSpPr>
            <a:xfrm>
              <a:off x="6285010" y="3822651"/>
              <a:ext cx="1204863" cy="949248"/>
              <a:chOff x="1128922" y="3822650"/>
              <a:chExt cx="1204863" cy="949248"/>
            </a:xfrm>
          </p:grpSpPr>
          <p:sp>
            <p:nvSpPr>
              <p:cNvPr id="40" name="Rectangle 39"/>
              <p:cNvSpPr/>
              <p:nvPr/>
            </p:nvSpPr>
            <p:spPr>
              <a:xfrm>
                <a:off x="1128922" y="3822650"/>
                <a:ext cx="307887" cy="94924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vert="vert270" tIns="91440" bIns="91440" rtlCol="0" anchor="ctr" anchorCtr="0"/>
              <a:lstStyle/>
              <a:p>
                <a:pPr algn="ctr"/>
                <a:r>
                  <a:rPr lang="en-US" sz="1200" dirty="0" smtClean="0">
                    <a:solidFill>
                      <a:schemeClr val="bg2"/>
                    </a:solidFill>
                  </a:rPr>
                  <a:t>SSD</a:t>
                </a:r>
              </a:p>
            </p:txBody>
          </p:sp>
          <p:sp>
            <p:nvSpPr>
              <p:cNvPr id="41" name="Rectangle 40"/>
              <p:cNvSpPr/>
              <p:nvPr/>
            </p:nvSpPr>
            <p:spPr>
              <a:xfrm>
                <a:off x="1577410" y="3822650"/>
                <a:ext cx="307887" cy="94924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91440" rIns="91440" bIns="91440" numCol="1" spcCol="0" rtlCol="0" fromWordArt="0" anchor="ctr" anchorCtr="0" forceAA="0" compatLnSpc="1">
                <a:prstTxWarp prst="textNoShape">
                  <a:avLst/>
                </a:prstTxWarp>
                <a:noAutofit/>
              </a:bodyPr>
              <a:lstStyle/>
              <a:p>
                <a:pPr algn="ctr"/>
                <a:r>
                  <a:rPr lang="en-US" sz="1200" dirty="0">
                    <a:solidFill>
                      <a:schemeClr val="bg2"/>
                    </a:solidFill>
                  </a:rPr>
                  <a:t>DISK</a:t>
                </a:r>
              </a:p>
            </p:txBody>
          </p:sp>
          <p:sp>
            <p:nvSpPr>
              <p:cNvPr id="42" name="Rectangle 41"/>
              <p:cNvSpPr/>
              <p:nvPr/>
            </p:nvSpPr>
            <p:spPr>
              <a:xfrm>
                <a:off x="2025898" y="3822650"/>
                <a:ext cx="307887" cy="94924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91440" rIns="91440" bIns="91440" numCol="1" spcCol="0" rtlCol="0" fromWordArt="0" anchor="ctr" anchorCtr="0" forceAA="0" compatLnSpc="1">
                <a:prstTxWarp prst="textNoShape">
                  <a:avLst/>
                </a:prstTxWarp>
                <a:noAutofit/>
              </a:bodyPr>
              <a:lstStyle/>
              <a:p>
                <a:pPr algn="ctr"/>
                <a:r>
                  <a:rPr lang="en-US" sz="1200" dirty="0">
                    <a:solidFill>
                      <a:schemeClr val="bg2"/>
                    </a:solidFill>
                  </a:rPr>
                  <a:t>DISK</a:t>
                </a:r>
              </a:p>
            </p:txBody>
          </p:sp>
        </p:grpSp>
      </p:grpSp>
      <p:sp>
        <p:nvSpPr>
          <p:cNvPr id="47" name="TextBox 46"/>
          <p:cNvSpPr txBox="1"/>
          <p:nvPr/>
        </p:nvSpPr>
        <p:spPr>
          <a:xfrm>
            <a:off x="2727738" y="5220867"/>
            <a:ext cx="413715" cy="525935"/>
          </a:xfrm>
          <a:prstGeom prst="rect">
            <a:avLst/>
          </a:prstGeom>
          <a:ln>
            <a:solidFill>
              <a:schemeClr val="bg1"/>
            </a:solidFill>
          </a:ln>
        </p:spPr>
        <p:txBody>
          <a:bodyPr vert="horz" wrap="square" lIns="91440" tIns="91440" rIns="91440" bIns="91440" rtlCol="0" anchor="ctr">
            <a:noAutofit/>
          </a:bodyPr>
          <a:lstStyle/>
          <a:p>
            <a:pPr algn="ctr"/>
            <a:r>
              <a:rPr lang="en-US" dirty="0" smtClean="0"/>
              <a:t>A</a:t>
            </a:r>
            <a:endParaRPr lang="en-US" dirty="0"/>
          </a:p>
        </p:txBody>
      </p:sp>
      <p:sp>
        <p:nvSpPr>
          <p:cNvPr id="48" name="TextBox 47"/>
          <p:cNvSpPr txBox="1"/>
          <p:nvPr/>
        </p:nvSpPr>
        <p:spPr>
          <a:xfrm>
            <a:off x="4415823" y="5214128"/>
            <a:ext cx="413715" cy="525935"/>
          </a:xfrm>
          <a:prstGeom prst="rect">
            <a:avLst/>
          </a:prstGeom>
          <a:ln>
            <a:solidFill>
              <a:schemeClr val="bg1"/>
            </a:solidFill>
          </a:ln>
        </p:spPr>
        <p:txBody>
          <a:bodyPr vert="horz" wrap="square" lIns="91440" tIns="91440" rIns="91440" bIns="91440" rtlCol="0" anchor="ctr">
            <a:noAutofit/>
          </a:bodyPr>
          <a:lstStyle/>
          <a:p>
            <a:pPr algn="ctr"/>
            <a:r>
              <a:rPr lang="en-US" dirty="0" smtClean="0"/>
              <a:t>A</a:t>
            </a:r>
            <a:endParaRPr lang="en-US" dirty="0"/>
          </a:p>
        </p:txBody>
      </p:sp>
      <p:sp>
        <p:nvSpPr>
          <p:cNvPr id="49" name="Rounded Rectangle 48"/>
          <p:cNvSpPr/>
          <p:nvPr/>
        </p:nvSpPr>
        <p:spPr>
          <a:xfrm>
            <a:off x="4918738" y="1571930"/>
            <a:ext cx="2702599" cy="114300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ctr"/>
            <a:r>
              <a:rPr lang="en-US" b="1" dirty="0" smtClean="0">
                <a:solidFill>
                  <a:schemeClr val="bg2"/>
                </a:solidFill>
              </a:rPr>
              <a:t>SSD</a:t>
            </a:r>
          </a:p>
          <a:p>
            <a:pPr algn="ctr"/>
            <a:r>
              <a:rPr lang="en-US" dirty="0" smtClean="0">
                <a:solidFill>
                  <a:schemeClr val="bg2"/>
                </a:solidFill>
              </a:rPr>
              <a:t>All replicas on SSD</a:t>
            </a:r>
          </a:p>
        </p:txBody>
      </p:sp>
      <p:grpSp>
        <p:nvGrpSpPr>
          <p:cNvPr id="50" name="Group 49"/>
          <p:cNvGrpSpPr/>
          <p:nvPr/>
        </p:nvGrpSpPr>
        <p:grpSpPr>
          <a:xfrm>
            <a:off x="2761884" y="1880463"/>
            <a:ext cx="2112481" cy="525935"/>
            <a:chOff x="667582" y="1539322"/>
            <a:chExt cx="2112481" cy="525935"/>
          </a:xfrm>
        </p:grpSpPr>
        <p:sp>
          <p:nvSpPr>
            <p:cNvPr id="51" name="TextBox 50"/>
            <p:cNvSpPr txBox="1"/>
            <p:nvPr/>
          </p:nvSpPr>
          <p:spPr>
            <a:xfrm>
              <a:off x="667582" y="1539322"/>
              <a:ext cx="1500439" cy="525935"/>
            </a:xfrm>
            <a:prstGeom prst="rect">
              <a:avLst/>
            </a:prstGeom>
            <a:ln>
              <a:solidFill>
                <a:schemeClr val="bg1"/>
              </a:solidFill>
            </a:ln>
          </p:spPr>
          <p:txBody>
            <a:bodyPr vert="horz" wrap="square" lIns="91440" tIns="91440" rIns="91440" bIns="91440" rtlCol="0" anchor="ctr">
              <a:noAutofit/>
            </a:bodyPr>
            <a:lstStyle/>
            <a:p>
              <a:pPr algn="ctr"/>
              <a:r>
                <a:rPr lang="en-US" dirty="0" err="1" smtClean="0"/>
                <a:t>DataSet</a:t>
              </a:r>
              <a:r>
                <a:rPr lang="en-US" dirty="0" smtClean="0"/>
                <a:t> A</a:t>
              </a:r>
              <a:endParaRPr lang="en-US" dirty="0"/>
            </a:p>
          </p:txBody>
        </p:sp>
        <p:cxnSp>
          <p:nvCxnSpPr>
            <p:cNvPr id="52" name="Straight Arrow Connector 51"/>
            <p:cNvCxnSpPr>
              <a:stCxn id="51" idx="3"/>
            </p:cNvCxnSpPr>
            <p:nvPr/>
          </p:nvCxnSpPr>
          <p:spPr>
            <a:xfrm>
              <a:off x="2168021" y="1802290"/>
              <a:ext cx="612042" cy="0"/>
            </a:xfrm>
            <a:prstGeom prst="straightConnector1">
              <a:avLst/>
            </a:prstGeom>
            <a:ln w="12700">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060052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Store Intermediate Data in Memory</a:t>
            </a:r>
            <a:endParaRPr lang="en-US" dirty="0"/>
          </a:p>
        </p:txBody>
      </p:sp>
      <p:sp>
        <p:nvSpPr>
          <p:cNvPr id="4" name="Rectangle 3"/>
          <p:cNvSpPr/>
          <p:nvPr/>
        </p:nvSpPr>
        <p:spPr>
          <a:xfrm>
            <a:off x="5616138" y="1106435"/>
            <a:ext cx="4092341" cy="4742988"/>
          </a:xfrm>
          <a:prstGeom prst="rect">
            <a:avLst/>
          </a:prstGeom>
          <a:noFill/>
          <a:ln>
            <a:solidFill>
              <a:srgbClr val="1E1E1E"/>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sp>
        <p:nvSpPr>
          <p:cNvPr id="5" name="Rounded Rectangle 4"/>
          <p:cNvSpPr/>
          <p:nvPr/>
        </p:nvSpPr>
        <p:spPr>
          <a:xfrm>
            <a:off x="5936855" y="1321251"/>
            <a:ext cx="1603581" cy="96207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dirty="0" smtClean="0">
                <a:solidFill>
                  <a:schemeClr val="bg2"/>
                </a:solidFill>
              </a:rPr>
              <a:t>Application Process</a:t>
            </a:r>
          </a:p>
        </p:txBody>
      </p:sp>
      <p:sp>
        <p:nvSpPr>
          <p:cNvPr id="6" name="Rectangle 5"/>
          <p:cNvSpPr/>
          <p:nvPr/>
        </p:nvSpPr>
        <p:spPr>
          <a:xfrm>
            <a:off x="6231914" y="2911894"/>
            <a:ext cx="2706846" cy="85944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dirty="0" smtClean="0">
                <a:solidFill>
                  <a:schemeClr val="bg2"/>
                </a:solidFill>
              </a:rPr>
              <a:t>Memory Tier</a:t>
            </a:r>
          </a:p>
        </p:txBody>
      </p:sp>
      <p:sp>
        <p:nvSpPr>
          <p:cNvPr id="7" name="Can 6"/>
          <p:cNvSpPr/>
          <p:nvPr/>
        </p:nvSpPr>
        <p:spPr>
          <a:xfrm>
            <a:off x="6231914" y="5015624"/>
            <a:ext cx="795376" cy="692695"/>
          </a:xfrm>
          <a:prstGeom prst="ca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smtClean="0">
              <a:solidFill>
                <a:schemeClr val="bg2"/>
              </a:solidFill>
            </a:endParaRPr>
          </a:p>
        </p:txBody>
      </p:sp>
      <p:cxnSp>
        <p:nvCxnSpPr>
          <p:cNvPr id="9" name="Straight Arrow Connector 8"/>
          <p:cNvCxnSpPr/>
          <p:nvPr/>
        </p:nvCxnSpPr>
        <p:spPr>
          <a:xfrm>
            <a:off x="6745060" y="2321812"/>
            <a:ext cx="0" cy="525935"/>
          </a:xfrm>
          <a:prstGeom prst="straightConnector1">
            <a:avLst/>
          </a:prstGeom>
          <a:ln w="12700">
            <a:solidFill>
              <a:srgbClr val="1E1E1E"/>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6847692" y="2411604"/>
            <a:ext cx="2091068" cy="295037"/>
          </a:xfrm>
          <a:prstGeom prst="rect">
            <a:avLst/>
          </a:prstGeom>
        </p:spPr>
        <p:txBody>
          <a:bodyPr vert="horz" wrap="square" lIns="91440" tIns="91440" rIns="91440" bIns="91440" rtlCol="0" anchor="ctr">
            <a:noAutofit/>
          </a:bodyPr>
          <a:lstStyle/>
          <a:p>
            <a:r>
              <a:rPr lang="en-US" sz="1400" dirty="0" smtClean="0"/>
              <a:t>Write block to memory</a:t>
            </a:r>
            <a:endParaRPr lang="en-US" sz="1400" dirty="0"/>
          </a:p>
        </p:txBody>
      </p:sp>
      <p:cxnSp>
        <p:nvCxnSpPr>
          <p:cNvPr id="11" name="Straight Arrow Connector 10"/>
          <p:cNvCxnSpPr/>
          <p:nvPr/>
        </p:nvCxnSpPr>
        <p:spPr>
          <a:xfrm>
            <a:off x="6602401" y="3872430"/>
            <a:ext cx="0" cy="1027745"/>
          </a:xfrm>
          <a:prstGeom prst="straightConnector1">
            <a:avLst/>
          </a:prstGeom>
          <a:ln w="12700">
            <a:solidFill>
              <a:srgbClr val="1E1E1E"/>
            </a:solidFill>
            <a:tailEnd type="arrow"/>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6655257" y="4039187"/>
            <a:ext cx="1488124" cy="668573"/>
          </a:xfrm>
          <a:prstGeom prst="rect">
            <a:avLst/>
          </a:prstGeom>
        </p:spPr>
        <p:txBody>
          <a:bodyPr vert="horz" wrap="square" lIns="91440" tIns="91440" rIns="91440" bIns="91440" rtlCol="0" anchor="ctr">
            <a:noAutofit/>
          </a:bodyPr>
          <a:lstStyle/>
          <a:p>
            <a:r>
              <a:rPr lang="en-US" sz="1400" dirty="0" smtClean="0"/>
              <a:t>Lazy persist block to disk</a:t>
            </a:r>
            <a:endParaRPr lang="en-US" sz="1400" dirty="0"/>
          </a:p>
        </p:txBody>
      </p:sp>
      <p:sp>
        <p:nvSpPr>
          <p:cNvPr id="3" name="TextBox 2"/>
          <p:cNvSpPr txBox="1"/>
          <p:nvPr/>
        </p:nvSpPr>
        <p:spPr>
          <a:xfrm>
            <a:off x="9112391" y="3105727"/>
            <a:ext cx="1466238" cy="554182"/>
          </a:xfrm>
          <a:prstGeom prst="rect">
            <a:avLst/>
          </a:prstGeom>
          <a:ln>
            <a:solidFill>
              <a:srgbClr val="1E1E1E"/>
            </a:solidFill>
          </a:ln>
        </p:spPr>
        <p:txBody>
          <a:bodyPr vert="horz" wrap="square" lIns="91440" tIns="91440" rIns="91440" bIns="91440" rtlCol="0" anchor="ctr">
            <a:noAutofit/>
          </a:bodyPr>
          <a:lstStyle/>
          <a:p>
            <a:pPr algn="ctr"/>
            <a:r>
              <a:rPr lang="en-US" dirty="0" smtClean="0"/>
              <a:t>RAM_DISK</a:t>
            </a:r>
            <a:endParaRPr lang="en-US" dirty="0"/>
          </a:p>
        </p:txBody>
      </p:sp>
      <p:sp>
        <p:nvSpPr>
          <p:cNvPr id="8" name="TextBox 7"/>
          <p:cNvSpPr txBox="1"/>
          <p:nvPr/>
        </p:nvSpPr>
        <p:spPr>
          <a:xfrm>
            <a:off x="609441" y="1106435"/>
            <a:ext cx="4826159" cy="4742988"/>
          </a:xfrm>
          <a:prstGeom prst="rect">
            <a:avLst/>
          </a:prstGeom>
        </p:spPr>
        <p:txBody>
          <a:bodyPr vert="horz" wrap="square" lIns="91440" tIns="91440" rIns="91440" bIns="91440" rtlCol="0">
            <a:noAutofit/>
          </a:bodyPr>
          <a:lstStyle/>
          <a:p>
            <a:pPr>
              <a:lnSpc>
                <a:spcPct val="150000"/>
              </a:lnSpc>
            </a:pPr>
            <a:endParaRPr lang="en-US" b="1" dirty="0" smtClean="0"/>
          </a:p>
          <a:p>
            <a:pPr>
              <a:lnSpc>
                <a:spcPct val="150000"/>
              </a:lnSpc>
            </a:pPr>
            <a:endParaRPr lang="en-US" dirty="0" smtClean="0"/>
          </a:p>
          <a:p>
            <a:pPr>
              <a:lnSpc>
                <a:spcPct val="150000"/>
              </a:lnSpc>
            </a:pPr>
            <a:r>
              <a:rPr lang="en-US" dirty="0" smtClean="0"/>
              <a:t>For data writes:</a:t>
            </a:r>
          </a:p>
          <a:p>
            <a:pPr marL="285750" indent="-285750">
              <a:lnSpc>
                <a:spcPct val="150000"/>
              </a:lnSpc>
              <a:buFontTx/>
              <a:buChar char="-"/>
            </a:pPr>
            <a:r>
              <a:rPr lang="en-US" dirty="0"/>
              <a:t>Need low latency </a:t>
            </a:r>
            <a:r>
              <a:rPr lang="en-US" dirty="0" smtClean="0"/>
              <a:t>writes</a:t>
            </a:r>
          </a:p>
          <a:p>
            <a:pPr marL="285750" indent="-285750">
              <a:lnSpc>
                <a:spcPct val="150000"/>
              </a:lnSpc>
              <a:buFontTx/>
              <a:buChar char="-"/>
            </a:pPr>
            <a:r>
              <a:rPr lang="en-US" dirty="0" smtClean="0"/>
              <a:t>Where data is re-</a:t>
            </a:r>
            <a:r>
              <a:rPr lang="en-US" dirty="0" err="1" smtClean="0"/>
              <a:t>generatable</a:t>
            </a:r>
            <a:endParaRPr lang="en-US" dirty="0"/>
          </a:p>
          <a:p>
            <a:pPr>
              <a:lnSpc>
                <a:spcPct val="150000"/>
              </a:lnSpc>
            </a:pPr>
            <a:endParaRPr lang="en-US" dirty="0"/>
          </a:p>
          <a:p>
            <a:pPr>
              <a:lnSpc>
                <a:spcPct val="150000"/>
              </a:lnSpc>
            </a:pPr>
            <a:r>
              <a:rPr lang="en-US" dirty="0" smtClean="0"/>
              <a:t>Example Scenarios being explored:</a:t>
            </a:r>
          </a:p>
          <a:p>
            <a:pPr marL="285750" indent="-285750">
              <a:lnSpc>
                <a:spcPct val="150000"/>
              </a:lnSpc>
              <a:buFontTx/>
              <a:buChar char="-"/>
            </a:pPr>
            <a:r>
              <a:rPr lang="en-US" dirty="0" smtClean="0"/>
              <a:t>Hive on </a:t>
            </a:r>
            <a:r>
              <a:rPr lang="en-US" dirty="0" err="1" smtClean="0"/>
              <a:t>Tez</a:t>
            </a:r>
            <a:endParaRPr lang="en-US" dirty="0"/>
          </a:p>
          <a:p>
            <a:pPr marL="285750" indent="-285750">
              <a:lnSpc>
                <a:spcPct val="150000"/>
              </a:lnSpc>
              <a:buFontTx/>
              <a:buChar char="-"/>
            </a:pPr>
            <a:r>
              <a:rPr lang="en-US" dirty="0" smtClean="0"/>
              <a:t>Spark on </a:t>
            </a:r>
            <a:r>
              <a:rPr lang="en-US" dirty="0" err="1" smtClean="0"/>
              <a:t>Tez</a:t>
            </a:r>
            <a:endParaRPr lang="en-US" dirty="0" smtClean="0"/>
          </a:p>
          <a:p>
            <a:pPr>
              <a:lnSpc>
                <a:spcPct val="150000"/>
              </a:lnSpc>
            </a:pPr>
            <a:r>
              <a:rPr lang="en-US" dirty="0" smtClean="0"/>
              <a:t> </a:t>
            </a:r>
            <a:endParaRPr lang="en-US" dirty="0"/>
          </a:p>
        </p:txBody>
      </p:sp>
    </p:spTree>
    <p:extLst>
      <p:ext uri="{BB962C8B-B14F-4D97-AF65-F5344CB8AC3E}">
        <p14:creationId xmlns:p14="http://schemas.microsoft.com/office/powerpoint/2010/main" val="282562478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err="1" smtClean="0"/>
              <a:t>MapReduce</a:t>
            </a:r>
            <a:r>
              <a:rPr lang="en-US" dirty="0" smtClean="0"/>
              <a:t> High-Level Architecture</a:t>
            </a:r>
            <a:endParaRPr lang="en-US" dirty="0"/>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7443605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MapReduce</a:t>
            </a:r>
            <a:r>
              <a:rPr lang="en-US" dirty="0" smtClean="0"/>
              <a:t> High-Level Architecture</a:t>
            </a:r>
            <a:endParaRPr lang="en-US" dirty="0"/>
          </a:p>
        </p:txBody>
      </p:sp>
      <p:sp>
        <p:nvSpPr>
          <p:cNvPr id="3" name="Text Placeholder 2"/>
          <p:cNvSpPr>
            <a:spLocks noGrp="1"/>
          </p:cNvSpPr>
          <p:nvPr>
            <p:ph type="body" sz="quarter" idx="11"/>
          </p:nvPr>
        </p:nvSpPr>
        <p:spPr/>
        <p:txBody>
          <a:bodyPr/>
          <a:lstStyle/>
          <a:p>
            <a:r>
              <a:rPr lang="en-US" dirty="0" err="1" smtClean="0"/>
              <a:t>JobTracker</a:t>
            </a:r>
            <a:endParaRPr lang="en-US" dirty="0" smtClean="0"/>
          </a:p>
          <a:p>
            <a:pPr lvl="1"/>
            <a:r>
              <a:rPr lang="en-US" dirty="0" err="1" smtClean="0"/>
              <a:t>MapReduce</a:t>
            </a:r>
            <a:r>
              <a:rPr lang="en-US" dirty="0" smtClean="0"/>
              <a:t> master service</a:t>
            </a:r>
          </a:p>
          <a:p>
            <a:pPr lvl="1"/>
            <a:r>
              <a:rPr lang="en-US" dirty="0" smtClean="0"/>
              <a:t>Resource Management</a:t>
            </a:r>
          </a:p>
          <a:p>
            <a:pPr lvl="1"/>
            <a:r>
              <a:rPr lang="en-US" dirty="0" smtClean="0"/>
              <a:t>Job Scheduling</a:t>
            </a:r>
          </a:p>
          <a:p>
            <a:pPr lvl="1"/>
            <a:r>
              <a:rPr lang="en-US" dirty="0" smtClean="0"/>
              <a:t>Task Execution Monitoring</a:t>
            </a:r>
          </a:p>
          <a:p>
            <a:pPr lvl="1"/>
            <a:r>
              <a:rPr lang="en-US" dirty="0" smtClean="0"/>
              <a:t>Job History</a:t>
            </a:r>
          </a:p>
          <a:p>
            <a:r>
              <a:rPr lang="en-US" dirty="0" err="1" smtClean="0"/>
              <a:t>TaskTracker</a:t>
            </a:r>
            <a:endParaRPr lang="en-US" dirty="0" smtClean="0"/>
          </a:p>
          <a:p>
            <a:pPr lvl="1"/>
            <a:r>
              <a:rPr lang="en-US" dirty="0" smtClean="0"/>
              <a:t>Task Execution</a:t>
            </a:r>
          </a:p>
          <a:p>
            <a:pPr lvl="1"/>
            <a:r>
              <a:rPr lang="en-US" dirty="0" smtClean="0"/>
              <a:t>Highly scalable: add/remove </a:t>
            </a:r>
            <a:r>
              <a:rPr lang="en-US" dirty="0" err="1" smtClean="0"/>
              <a:t>TaskTrackers</a:t>
            </a:r>
            <a:r>
              <a:rPr lang="en-US" dirty="0" smtClean="0"/>
              <a:t> to scale up/down</a:t>
            </a:r>
          </a:p>
          <a:p>
            <a:r>
              <a:rPr lang="en-US" dirty="0" smtClean="0"/>
              <a:t>Client</a:t>
            </a:r>
          </a:p>
          <a:p>
            <a:pPr lvl="1"/>
            <a:r>
              <a:rPr lang="en-US" dirty="0" smtClean="0"/>
              <a:t>Interacts with </a:t>
            </a:r>
            <a:r>
              <a:rPr lang="en-US" dirty="0" err="1" smtClean="0"/>
              <a:t>JobTracker</a:t>
            </a:r>
            <a:r>
              <a:rPr lang="en-US" dirty="0" smtClean="0"/>
              <a:t> for job submission and progress tracking</a:t>
            </a:r>
          </a:p>
          <a:p>
            <a:pPr lvl="1"/>
            <a:endParaRPr lang="en-US" dirty="0"/>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57</a:t>
            </a:fld>
            <a:endParaRPr lang="en-US" dirty="0"/>
          </a:p>
        </p:txBody>
      </p:sp>
      <p:sp>
        <p:nvSpPr>
          <p:cNvPr id="5" name="Footer Placeholder 4"/>
          <p:cNvSpPr>
            <a:spLocks noGrp="1"/>
          </p:cNvSpPr>
          <p:nvPr>
            <p:ph type="ftr" sz="quarter" idx="13"/>
          </p:nvPr>
        </p:nvSpPr>
        <p:spPr/>
        <p:txBody>
          <a:bodyPr/>
          <a:lstStyle/>
          <a:p>
            <a:pPr>
              <a:defRPr/>
            </a:pPr>
            <a:r>
              <a:rPr lang="en-US" smtClean="0"/>
              <a:t>Architecting the Future of Big Data</a:t>
            </a:r>
            <a:endParaRPr lang="en-US" dirty="0"/>
          </a:p>
        </p:txBody>
      </p:sp>
    </p:spTree>
    <p:extLst>
      <p:ext uri="{BB962C8B-B14F-4D97-AF65-F5344CB8AC3E}">
        <p14:creationId xmlns:p14="http://schemas.microsoft.com/office/powerpoint/2010/main" val="3252937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1480" y="0"/>
            <a:ext cx="10719366" cy="1067589"/>
          </a:xfrm>
        </p:spPr>
        <p:txBody>
          <a:bodyPr/>
          <a:lstStyle/>
          <a:p>
            <a:r>
              <a:rPr lang="en-US" dirty="0" err="1" smtClean="0"/>
              <a:t>MapReduce</a:t>
            </a:r>
            <a:r>
              <a:rPr lang="en-US" dirty="0" smtClean="0"/>
              <a:t> High Level Architecture</a:t>
            </a:r>
            <a:endParaRPr lang="en-US" dirty="0"/>
          </a:p>
        </p:txBody>
      </p:sp>
      <p:sp>
        <p:nvSpPr>
          <p:cNvPr id="3" name="Content Placeholder 2"/>
          <p:cNvSpPr>
            <a:spLocks noGrp="1"/>
          </p:cNvSpPr>
          <p:nvPr>
            <p:ph idx="1"/>
          </p:nvPr>
        </p:nvSpPr>
        <p:spPr>
          <a:xfrm>
            <a:off x="346032" y="1133143"/>
            <a:ext cx="9416838" cy="4800600"/>
          </a:xfrm>
        </p:spPr>
        <p:txBody>
          <a:bodyPr/>
          <a:lstStyle/>
          <a:p>
            <a:pPr lvl="0">
              <a:buClr>
                <a:srgbClr val="69BE28"/>
              </a:buClr>
            </a:pPr>
            <a:r>
              <a:rPr lang="en-US" sz="2400" dirty="0" smtClean="0"/>
              <a:t>JobTracker</a:t>
            </a:r>
          </a:p>
          <a:p>
            <a:pPr lvl="1">
              <a:lnSpc>
                <a:spcPct val="150000"/>
              </a:lnSpc>
              <a:buClr>
                <a:srgbClr val="69BE28"/>
              </a:buClr>
            </a:pPr>
            <a:r>
              <a:rPr lang="en-US" sz="2200" dirty="0" smtClean="0"/>
              <a:t>Manages cluster resources and job scheduling</a:t>
            </a:r>
          </a:p>
          <a:p>
            <a:pPr>
              <a:buClr>
                <a:srgbClr val="69BE28"/>
              </a:buClr>
            </a:pPr>
            <a:r>
              <a:rPr lang="en-US" sz="2400" dirty="0" smtClean="0"/>
              <a:t>TaskTracker</a:t>
            </a:r>
          </a:p>
          <a:p>
            <a:pPr lvl="1">
              <a:lnSpc>
                <a:spcPct val="150000"/>
              </a:lnSpc>
              <a:buClr>
                <a:srgbClr val="69BE28"/>
              </a:buClr>
            </a:pPr>
            <a:r>
              <a:rPr lang="en-US" sz="2200" dirty="0" smtClean="0"/>
              <a:t>Per-node agent</a:t>
            </a:r>
          </a:p>
          <a:p>
            <a:pPr lvl="1">
              <a:lnSpc>
                <a:spcPct val="150000"/>
              </a:lnSpc>
              <a:buClr>
                <a:srgbClr val="69BE28"/>
              </a:buClr>
            </a:pPr>
            <a:r>
              <a:rPr lang="en-US" sz="2200" dirty="0" smtClean="0"/>
              <a:t>Manage tasks</a:t>
            </a:r>
          </a:p>
          <a:p>
            <a:pPr lvl="1">
              <a:lnSpc>
                <a:spcPct val="150000"/>
              </a:lnSpc>
              <a:buClr>
                <a:srgbClr val="69BE28"/>
              </a:buClr>
            </a:pPr>
            <a:endParaRPr lang="en-US" dirty="0"/>
          </a:p>
        </p:txBody>
      </p:sp>
      <p:pic>
        <p:nvPicPr>
          <p:cNvPr id="4" name="Picture 6" descr="MapReduceProcesses.pdf"/>
          <p:cNvPicPr>
            <a:picLocks noChangeAspect="1"/>
          </p:cNvPicPr>
          <p:nvPr/>
        </p:nvPicPr>
        <p:blipFill>
          <a:blip r:embed="rId3"/>
          <a:srcRect/>
          <a:stretch>
            <a:fillRect/>
          </a:stretch>
        </p:blipFill>
        <p:spPr bwMode="auto">
          <a:xfrm>
            <a:off x="4736645" y="1703479"/>
            <a:ext cx="6138852" cy="3744971"/>
          </a:xfrm>
          <a:prstGeom prst="rect">
            <a:avLst/>
          </a:prstGeom>
          <a:noFill/>
          <a:ln w="9525">
            <a:noFill/>
            <a:miter lim="800000"/>
            <a:headEnd/>
            <a:tailEnd/>
          </a:ln>
        </p:spPr>
      </p:pic>
    </p:spTree>
    <p:extLst>
      <p:ext uri="{BB962C8B-B14F-4D97-AF65-F5344CB8AC3E}">
        <p14:creationId xmlns:p14="http://schemas.microsoft.com/office/powerpoint/2010/main" val="319875669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MapReduce</a:t>
            </a:r>
            <a:r>
              <a:rPr lang="en-US" dirty="0" smtClean="0"/>
              <a:t> High-Level Architecture</a:t>
            </a:r>
            <a:endParaRPr lang="en-US" dirty="0"/>
          </a:p>
        </p:txBody>
      </p:sp>
      <p:sp>
        <p:nvSpPr>
          <p:cNvPr id="3" name="Text Placeholder 2"/>
          <p:cNvSpPr>
            <a:spLocks noGrp="1"/>
          </p:cNvSpPr>
          <p:nvPr>
            <p:ph type="body" sz="quarter" idx="11"/>
          </p:nvPr>
        </p:nvSpPr>
        <p:spPr/>
        <p:txBody>
          <a:bodyPr/>
          <a:lstStyle/>
          <a:p>
            <a:r>
              <a:rPr lang="en-US" dirty="0" smtClean="0"/>
              <a:t>Data Locality</a:t>
            </a:r>
          </a:p>
          <a:p>
            <a:pPr lvl="1"/>
            <a:r>
              <a:rPr lang="en-US" dirty="0" err="1" smtClean="0"/>
              <a:t>MapReduce</a:t>
            </a:r>
            <a:r>
              <a:rPr lang="en-US" dirty="0" smtClean="0"/>
              <a:t> </a:t>
            </a:r>
            <a:r>
              <a:rPr lang="en-US" dirty="0" err="1" smtClean="0"/>
              <a:t>TaskTracker</a:t>
            </a:r>
            <a:r>
              <a:rPr lang="en-US" dirty="0" smtClean="0"/>
              <a:t> is co-located with HDFS </a:t>
            </a:r>
            <a:r>
              <a:rPr lang="en-US" dirty="0" err="1" smtClean="0"/>
              <a:t>DataNode</a:t>
            </a:r>
            <a:endParaRPr lang="en-US" dirty="0" smtClean="0"/>
          </a:p>
          <a:p>
            <a:pPr lvl="1"/>
            <a:r>
              <a:rPr lang="en-US" dirty="0" err="1" smtClean="0"/>
              <a:t>JobTracker</a:t>
            </a:r>
            <a:r>
              <a:rPr lang="en-US" dirty="0" smtClean="0"/>
              <a:t> attempts to schedule tasks to read blocks present on the same physical node to avoid extra cost of transferring over the network</a:t>
            </a:r>
          </a:p>
          <a:p>
            <a:pPr lvl="1"/>
            <a:r>
              <a:rPr lang="en-US" dirty="0" smtClean="0"/>
              <a:t>Traditional data processing architectures pull the data to the computation.  </a:t>
            </a:r>
            <a:r>
              <a:rPr lang="en-US" dirty="0" err="1" smtClean="0"/>
              <a:t>MapReduce</a:t>
            </a:r>
            <a:r>
              <a:rPr lang="en-US" dirty="0" smtClean="0"/>
              <a:t> pushes the computation to the data.</a:t>
            </a:r>
          </a:p>
          <a:p>
            <a:r>
              <a:rPr lang="en-US" dirty="0" smtClean="0"/>
              <a:t>Fault Tolerance</a:t>
            </a:r>
            <a:endParaRPr lang="en-US" dirty="0"/>
          </a:p>
          <a:p>
            <a:pPr lvl="1"/>
            <a:r>
              <a:rPr lang="en-US" dirty="0" smtClean="0"/>
              <a:t>Task attempt monitoring and retries</a:t>
            </a:r>
          </a:p>
          <a:p>
            <a:pPr lvl="1"/>
            <a:r>
              <a:rPr lang="en-US" dirty="0" smtClean="0"/>
              <a:t>Speculative execution</a:t>
            </a:r>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59</a:t>
            </a:fld>
            <a:endParaRPr lang="en-US" dirty="0"/>
          </a:p>
        </p:txBody>
      </p:sp>
      <p:sp>
        <p:nvSpPr>
          <p:cNvPr id="5" name="Footer Placeholder 4"/>
          <p:cNvSpPr>
            <a:spLocks noGrp="1"/>
          </p:cNvSpPr>
          <p:nvPr>
            <p:ph type="ftr" sz="quarter" idx="13"/>
          </p:nvPr>
        </p:nvSpPr>
        <p:spPr/>
        <p:txBody>
          <a:bodyPr/>
          <a:lstStyle/>
          <a:p>
            <a:pPr>
              <a:defRPr/>
            </a:pPr>
            <a:r>
              <a:rPr lang="en-US" smtClean="0"/>
              <a:t>Architecting the Future of Big Data</a:t>
            </a:r>
            <a:endParaRPr lang="en-US" dirty="0"/>
          </a:p>
        </p:txBody>
      </p:sp>
    </p:spTree>
    <p:extLst>
      <p:ext uri="{BB962C8B-B14F-4D97-AF65-F5344CB8AC3E}">
        <p14:creationId xmlns:p14="http://schemas.microsoft.com/office/powerpoint/2010/main" val="26614755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47220" y="932717"/>
            <a:ext cx="2651219" cy="232381"/>
          </a:xfrm>
          <a:prstGeom prst="rect">
            <a:avLst/>
          </a:prstGeom>
          <a:noFill/>
        </p:spPr>
        <p:txBody>
          <a:bodyPr wrap="none" lIns="77733" tIns="38867" rIns="77733" bIns="38867" rtlCol="0">
            <a:spAutoFit/>
          </a:bodyPr>
          <a:lstStyle/>
          <a:p>
            <a:r>
              <a:rPr lang="en-US" sz="1000" b="1" dirty="0" smtClean="0"/>
              <a:t>Data Storage and Resource Management </a:t>
            </a:r>
            <a:endParaRPr lang="en-US" sz="1000" b="1" dirty="0"/>
          </a:p>
        </p:txBody>
      </p:sp>
      <p:pic>
        <p:nvPicPr>
          <p:cNvPr id="6" name="Picture 5" descr="HDFS_Storage_Clus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198" y="1133143"/>
            <a:ext cx="779894" cy="585073"/>
          </a:xfrm>
          <a:prstGeom prst="rect">
            <a:avLst/>
          </a:prstGeom>
        </p:spPr>
      </p:pic>
      <p:sp>
        <p:nvSpPr>
          <p:cNvPr id="8" name="TextBox 7"/>
          <p:cNvSpPr txBox="1"/>
          <p:nvPr/>
        </p:nvSpPr>
        <p:spPr>
          <a:xfrm>
            <a:off x="1572065" y="1170313"/>
            <a:ext cx="3826130" cy="694046"/>
          </a:xfrm>
          <a:prstGeom prst="rect">
            <a:avLst/>
          </a:prstGeom>
          <a:noFill/>
        </p:spPr>
        <p:txBody>
          <a:bodyPr wrap="square" lIns="77733" tIns="38867" rIns="77733" bIns="38867" rtlCol="0">
            <a:spAutoFit/>
          </a:bodyPr>
          <a:lstStyle/>
          <a:p>
            <a:r>
              <a:rPr lang="en-US" sz="1000" b="1" dirty="0"/>
              <a:t>HDFS</a:t>
            </a:r>
            <a:r>
              <a:rPr lang="en-US" sz="1000" dirty="0"/>
              <a:t> (storage) works closely with MapReduce (data processing) to provide scalable, fault-tolerant, cost-efficient storage for big data.</a:t>
            </a:r>
          </a:p>
          <a:p>
            <a:r>
              <a:rPr lang="en-US" sz="1000" b="1" dirty="0"/>
              <a:t>Ver: </a:t>
            </a:r>
            <a:r>
              <a:rPr lang="en-US" sz="1000" b="1" dirty="0" smtClean="0"/>
              <a:t>2.6.0</a:t>
            </a:r>
            <a:endParaRPr lang="en-US" sz="1000" b="1" dirty="0"/>
          </a:p>
        </p:txBody>
      </p:sp>
      <p:pic>
        <p:nvPicPr>
          <p:cNvPr id="9" name="Picture 8" descr="YARN_Resource_Mg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V="1">
            <a:off x="632296" y="1913421"/>
            <a:ext cx="685267" cy="514084"/>
          </a:xfrm>
          <a:prstGeom prst="rect">
            <a:avLst/>
          </a:prstGeom>
        </p:spPr>
      </p:pic>
      <p:sp>
        <p:nvSpPr>
          <p:cNvPr id="10" name="TextBox 9"/>
          <p:cNvSpPr txBox="1"/>
          <p:nvPr/>
        </p:nvSpPr>
        <p:spPr>
          <a:xfrm>
            <a:off x="1572065" y="1863862"/>
            <a:ext cx="3826130" cy="694046"/>
          </a:xfrm>
          <a:prstGeom prst="rect">
            <a:avLst/>
          </a:prstGeom>
          <a:noFill/>
        </p:spPr>
        <p:txBody>
          <a:bodyPr wrap="square" lIns="77733" tIns="38867" rIns="77733" bIns="38867" rtlCol="0">
            <a:spAutoFit/>
          </a:bodyPr>
          <a:lstStyle/>
          <a:p>
            <a:r>
              <a:rPr lang="en-US" sz="1000" b="1" dirty="0"/>
              <a:t>YARN </a:t>
            </a:r>
            <a:r>
              <a:rPr lang="en-US" sz="1000" dirty="0"/>
              <a:t>is the process resource manager and is designed to be co-deployed with HDFS such that there is a single cluster, providing  the ability to move the computation resource to the data</a:t>
            </a:r>
          </a:p>
        </p:txBody>
      </p:sp>
      <p:pic>
        <p:nvPicPr>
          <p:cNvPr id="15" name="Picture 14"/>
          <p:cNvPicPr>
            <a:picLocks noChangeAspect="1"/>
          </p:cNvPicPr>
          <p:nvPr/>
        </p:nvPicPr>
        <p:blipFill>
          <a:blip r:embed="rId5"/>
          <a:stretch>
            <a:fillRect/>
          </a:stretch>
        </p:blipFill>
        <p:spPr>
          <a:xfrm>
            <a:off x="6592370" y="1144223"/>
            <a:ext cx="737430" cy="659816"/>
          </a:xfrm>
          <a:prstGeom prst="rect">
            <a:avLst/>
          </a:prstGeom>
        </p:spPr>
      </p:pic>
      <p:sp>
        <p:nvSpPr>
          <p:cNvPr id="16" name="TextBox 15"/>
          <p:cNvSpPr txBox="1"/>
          <p:nvPr/>
        </p:nvSpPr>
        <p:spPr>
          <a:xfrm>
            <a:off x="7726168" y="1108795"/>
            <a:ext cx="3826130" cy="694046"/>
          </a:xfrm>
          <a:prstGeom prst="rect">
            <a:avLst/>
          </a:prstGeom>
          <a:noFill/>
        </p:spPr>
        <p:txBody>
          <a:bodyPr wrap="square" lIns="77733" tIns="38867" rIns="77733" bIns="38867" rtlCol="0">
            <a:spAutoFit/>
          </a:bodyPr>
          <a:lstStyle/>
          <a:p>
            <a:r>
              <a:rPr lang="en-US" sz="1000" b="1" dirty="0"/>
              <a:t>Pig </a:t>
            </a:r>
            <a:r>
              <a:rPr lang="en-US" sz="1000" dirty="0"/>
              <a:t>(scripting) is a high-level language (Pig Latin) for data analysis programs, and infrastructure for evaluating these programs via map-reduce. </a:t>
            </a:r>
            <a:endParaRPr lang="en-US" sz="1000" dirty="0" smtClean="0"/>
          </a:p>
          <a:p>
            <a:r>
              <a:rPr lang="en-US" sz="1000" b="1" dirty="0" smtClean="0"/>
              <a:t>Ver</a:t>
            </a:r>
            <a:r>
              <a:rPr lang="en-US" sz="1000" b="1" dirty="0"/>
              <a:t>: </a:t>
            </a:r>
            <a:r>
              <a:rPr lang="en-US" sz="1000" dirty="0" smtClean="0"/>
              <a:t>0.14.0</a:t>
            </a:r>
            <a:endParaRPr lang="en-US" sz="1000" dirty="0"/>
          </a:p>
        </p:txBody>
      </p:sp>
      <p:sp>
        <p:nvSpPr>
          <p:cNvPr id="19" name="TextBox 18"/>
          <p:cNvSpPr txBox="1"/>
          <p:nvPr/>
        </p:nvSpPr>
        <p:spPr>
          <a:xfrm>
            <a:off x="7726168" y="1858492"/>
            <a:ext cx="3826130" cy="694046"/>
          </a:xfrm>
          <a:prstGeom prst="rect">
            <a:avLst/>
          </a:prstGeom>
          <a:noFill/>
        </p:spPr>
        <p:txBody>
          <a:bodyPr wrap="square" lIns="77733" tIns="38867" rIns="77733" bIns="38867" rtlCol="0">
            <a:spAutoFit/>
          </a:bodyPr>
          <a:lstStyle/>
          <a:p>
            <a:r>
              <a:rPr lang="en-US" sz="1000" b="1" dirty="0"/>
              <a:t>Hive</a:t>
            </a:r>
            <a:r>
              <a:rPr lang="en-US" sz="1000" dirty="0"/>
              <a:t> (SQL) Provides data warehouse infrastructure, enabling data summarization, ad-hoc query and analysis of large data sets. The query language, </a:t>
            </a:r>
            <a:r>
              <a:rPr lang="en-US" sz="1000" dirty="0" err="1"/>
              <a:t>HiveQL</a:t>
            </a:r>
            <a:r>
              <a:rPr lang="en-US" sz="1000" dirty="0"/>
              <a:t> (HQL), is similar to SQL.</a:t>
            </a:r>
          </a:p>
          <a:p>
            <a:r>
              <a:rPr lang="en-US" sz="1000" b="1" dirty="0"/>
              <a:t>Ver:</a:t>
            </a:r>
            <a:r>
              <a:rPr lang="en-US" sz="1000" dirty="0"/>
              <a:t> </a:t>
            </a:r>
            <a:r>
              <a:rPr lang="en-US" sz="1000" dirty="0" smtClean="0"/>
              <a:t>0.14.0</a:t>
            </a:r>
            <a:endParaRPr lang="en-US" sz="1000" dirty="0"/>
          </a:p>
        </p:txBody>
      </p:sp>
      <p:pic>
        <p:nvPicPr>
          <p:cNvPr id="21" name="Picture 20"/>
          <p:cNvPicPr>
            <a:picLocks noChangeAspect="1"/>
          </p:cNvPicPr>
          <p:nvPr/>
        </p:nvPicPr>
        <p:blipFill>
          <a:blip r:embed="rId6"/>
          <a:stretch>
            <a:fillRect/>
          </a:stretch>
        </p:blipFill>
        <p:spPr>
          <a:xfrm>
            <a:off x="6742203" y="2650050"/>
            <a:ext cx="437765" cy="328410"/>
          </a:xfrm>
          <a:prstGeom prst="rect">
            <a:avLst/>
          </a:prstGeom>
        </p:spPr>
      </p:pic>
      <p:sp>
        <p:nvSpPr>
          <p:cNvPr id="22" name="TextBox 21"/>
          <p:cNvSpPr txBox="1"/>
          <p:nvPr/>
        </p:nvSpPr>
        <p:spPr>
          <a:xfrm>
            <a:off x="7726168" y="2608189"/>
            <a:ext cx="3826130" cy="540158"/>
          </a:xfrm>
          <a:prstGeom prst="rect">
            <a:avLst/>
          </a:prstGeom>
          <a:noFill/>
        </p:spPr>
        <p:txBody>
          <a:bodyPr wrap="square" lIns="77733" tIns="38867" rIns="77733" bIns="38867" rtlCol="0">
            <a:spAutoFit/>
          </a:bodyPr>
          <a:lstStyle/>
          <a:p>
            <a:r>
              <a:rPr lang="en-US" sz="1000" b="1" dirty="0" err="1"/>
              <a:t>HCatalog</a:t>
            </a:r>
            <a:r>
              <a:rPr lang="en-US" sz="1000" b="1" dirty="0"/>
              <a:t> </a:t>
            </a:r>
            <a:r>
              <a:rPr lang="en-US" sz="1000" dirty="0"/>
              <a:t>(SQL) Table &amp;storage management layer that provides users of Pig, MapReduce and Hive with a relational view of data in HDFS.</a:t>
            </a:r>
          </a:p>
        </p:txBody>
      </p:sp>
      <p:pic>
        <p:nvPicPr>
          <p:cNvPr id="23" name="Picture 22"/>
          <p:cNvPicPr>
            <a:picLocks noChangeAspect="1"/>
          </p:cNvPicPr>
          <p:nvPr/>
        </p:nvPicPr>
        <p:blipFill>
          <a:blip r:embed="rId7"/>
          <a:stretch>
            <a:fillRect/>
          </a:stretch>
        </p:blipFill>
        <p:spPr>
          <a:xfrm>
            <a:off x="6571512" y="3236724"/>
            <a:ext cx="779147" cy="423932"/>
          </a:xfrm>
          <a:prstGeom prst="rect">
            <a:avLst/>
          </a:prstGeom>
        </p:spPr>
      </p:pic>
      <p:sp>
        <p:nvSpPr>
          <p:cNvPr id="25" name="TextBox 24"/>
          <p:cNvSpPr txBox="1"/>
          <p:nvPr/>
        </p:nvSpPr>
        <p:spPr>
          <a:xfrm>
            <a:off x="7726168" y="3203998"/>
            <a:ext cx="3826130" cy="847935"/>
          </a:xfrm>
          <a:prstGeom prst="rect">
            <a:avLst/>
          </a:prstGeom>
          <a:noFill/>
        </p:spPr>
        <p:txBody>
          <a:bodyPr wrap="square" lIns="77733" tIns="38867" rIns="77733" bIns="38867" rtlCol="0">
            <a:spAutoFit/>
          </a:bodyPr>
          <a:lstStyle/>
          <a:p>
            <a:r>
              <a:rPr lang="en-US" sz="1000" b="1" dirty="0" err="1"/>
              <a:t>Hbase</a:t>
            </a:r>
            <a:r>
              <a:rPr lang="en-US" sz="1000" b="1" dirty="0"/>
              <a:t> </a:t>
            </a:r>
            <a:r>
              <a:rPr lang="en-US" sz="1000" dirty="0"/>
              <a:t>(</a:t>
            </a:r>
            <a:r>
              <a:rPr lang="en-US" sz="1000" dirty="0" err="1"/>
              <a:t>NoSQL</a:t>
            </a:r>
            <a:r>
              <a:rPr lang="en-US" sz="1000" dirty="0"/>
              <a:t>) Non-relational database that provides random real-time access to data in very large tables. </a:t>
            </a:r>
            <a:r>
              <a:rPr lang="en-US" sz="1000" dirty="0" err="1"/>
              <a:t>HBase</a:t>
            </a:r>
            <a:r>
              <a:rPr lang="en-US" sz="1000" dirty="0"/>
              <a:t> is transactional and allows updates, inserts and deletes. </a:t>
            </a:r>
            <a:r>
              <a:rPr lang="en-US" sz="1000" dirty="0" err="1"/>
              <a:t>HBase</a:t>
            </a:r>
            <a:r>
              <a:rPr lang="en-US" sz="1000" dirty="0"/>
              <a:t> includes support for SQL through Phoenix.</a:t>
            </a:r>
          </a:p>
          <a:p>
            <a:r>
              <a:rPr lang="en-US" sz="1000" b="1" dirty="0"/>
              <a:t>Ver: </a:t>
            </a:r>
            <a:r>
              <a:rPr lang="en-US" sz="1000" dirty="0" smtClean="0"/>
              <a:t>0.98.4</a:t>
            </a:r>
            <a:endParaRPr lang="en-US" sz="1000" dirty="0"/>
          </a:p>
        </p:txBody>
      </p:sp>
      <p:sp>
        <p:nvSpPr>
          <p:cNvPr id="42" name="TextBox 41"/>
          <p:cNvSpPr txBox="1"/>
          <p:nvPr/>
        </p:nvSpPr>
        <p:spPr>
          <a:xfrm>
            <a:off x="7726168" y="4107584"/>
            <a:ext cx="3826130" cy="694046"/>
          </a:xfrm>
          <a:prstGeom prst="rect">
            <a:avLst/>
          </a:prstGeom>
          <a:noFill/>
        </p:spPr>
        <p:txBody>
          <a:bodyPr wrap="square" lIns="77733" tIns="38867" rIns="77733" bIns="38867" rtlCol="0">
            <a:spAutoFit/>
          </a:bodyPr>
          <a:lstStyle/>
          <a:p>
            <a:r>
              <a:rPr lang="en-US" sz="1000" b="1" dirty="0" err="1"/>
              <a:t>Accumulo</a:t>
            </a:r>
            <a:r>
              <a:rPr lang="en-US" sz="1000" b="1" dirty="0"/>
              <a:t> </a:t>
            </a:r>
            <a:r>
              <a:rPr lang="en-US" sz="1000" dirty="0"/>
              <a:t>(</a:t>
            </a:r>
            <a:r>
              <a:rPr lang="en-US" sz="1000" dirty="0" err="1"/>
              <a:t>NoSQL</a:t>
            </a:r>
            <a:r>
              <a:rPr lang="en-US" sz="1000" dirty="0"/>
              <a:t>) Based on Google's </a:t>
            </a:r>
            <a:r>
              <a:rPr lang="en-US" sz="1000" dirty="0" err="1"/>
              <a:t>BigTable</a:t>
            </a:r>
            <a:r>
              <a:rPr lang="en-US" sz="1000" dirty="0"/>
              <a:t> design, features a few novel improvements on the </a:t>
            </a:r>
            <a:r>
              <a:rPr lang="en-US" sz="1000" dirty="0" err="1"/>
              <a:t>BigTable</a:t>
            </a:r>
            <a:r>
              <a:rPr lang="en-US" sz="1000" dirty="0"/>
              <a:t> design in the form of cell-based access control </a:t>
            </a:r>
            <a:endParaRPr lang="en-US" sz="1000" dirty="0" smtClean="0"/>
          </a:p>
          <a:p>
            <a:r>
              <a:rPr lang="en-US" sz="1000" b="1" dirty="0" smtClean="0"/>
              <a:t>Ver</a:t>
            </a:r>
            <a:r>
              <a:rPr lang="en-US" sz="1000" b="1" dirty="0"/>
              <a:t>:</a:t>
            </a:r>
            <a:r>
              <a:rPr lang="en-US" sz="1000" dirty="0"/>
              <a:t> </a:t>
            </a:r>
            <a:r>
              <a:rPr lang="en-US" sz="1000" dirty="0" smtClean="0"/>
              <a:t>1.6.1</a:t>
            </a:r>
            <a:endParaRPr lang="en-US" sz="1000" dirty="0"/>
          </a:p>
        </p:txBody>
      </p:sp>
      <p:pic>
        <p:nvPicPr>
          <p:cNvPr id="5" name="Picture 4"/>
          <p:cNvPicPr>
            <a:picLocks noChangeAspect="1"/>
          </p:cNvPicPr>
          <p:nvPr/>
        </p:nvPicPr>
        <p:blipFill>
          <a:blip r:embed="rId8"/>
          <a:stretch>
            <a:fillRect/>
          </a:stretch>
        </p:blipFill>
        <p:spPr>
          <a:xfrm>
            <a:off x="6302039" y="4197920"/>
            <a:ext cx="1318092" cy="252700"/>
          </a:xfrm>
          <a:prstGeom prst="rect">
            <a:avLst/>
          </a:prstGeom>
        </p:spPr>
      </p:pic>
      <p:sp>
        <p:nvSpPr>
          <p:cNvPr id="44" name="TextBox 43"/>
          <p:cNvSpPr txBox="1"/>
          <p:nvPr/>
        </p:nvSpPr>
        <p:spPr>
          <a:xfrm>
            <a:off x="8760865" y="876414"/>
            <a:ext cx="915029" cy="232381"/>
          </a:xfrm>
          <a:prstGeom prst="rect">
            <a:avLst/>
          </a:prstGeom>
          <a:noFill/>
        </p:spPr>
        <p:txBody>
          <a:bodyPr wrap="none" lIns="77733" tIns="38867" rIns="77733" bIns="38867" rtlCol="0">
            <a:spAutoFit/>
          </a:bodyPr>
          <a:lstStyle/>
          <a:p>
            <a:r>
              <a:rPr lang="en-US" sz="1000" b="1" dirty="0"/>
              <a:t>Data Access</a:t>
            </a:r>
          </a:p>
        </p:txBody>
      </p:sp>
      <p:pic>
        <p:nvPicPr>
          <p:cNvPr id="20" name="Picture 19"/>
          <p:cNvPicPr>
            <a:picLocks noChangeAspect="1"/>
          </p:cNvPicPr>
          <p:nvPr/>
        </p:nvPicPr>
        <p:blipFill>
          <a:blip r:embed="rId9"/>
          <a:stretch>
            <a:fillRect/>
          </a:stretch>
        </p:blipFill>
        <p:spPr>
          <a:xfrm>
            <a:off x="6283928" y="4938925"/>
            <a:ext cx="1354314" cy="217714"/>
          </a:xfrm>
          <a:prstGeom prst="rect">
            <a:avLst/>
          </a:prstGeom>
        </p:spPr>
      </p:pic>
      <p:sp>
        <p:nvSpPr>
          <p:cNvPr id="24" name="Rectangle 23"/>
          <p:cNvSpPr/>
          <p:nvPr/>
        </p:nvSpPr>
        <p:spPr>
          <a:xfrm>
            <a:off x="7727164" y="4857282"/>
            <a:ext cx="3680028" cy="694046"/>
          </a:xfrm>
          <a:prstGeom prst="rect">
            <a:avLst/>
          </a:prstGeom>
        </p:spPr>
        <p:txBody>
          <a:bodyPr wrap="square" lIns="77733" tIns="38867" rIns="77733" bIns="38867">
            <a:spAutoFit/>
          </a:bodyPr>
          <a:lstStyle/>
          <a:p>
            <a:r>
              <a:rPr lang="en-US" sz="1000" b="1" dirty="0"/>
              <a:t>Phoenix</a:t>
            </a:r>
            <a:r>
              <a:rPr lang="en-US" sz="1000" dirty="0"/>
              <a:t> a SQL skin over </a:t>
            </a:r>
            <a:r>
              <a:rPr lang="en-US" sz="1000" dirty="0" err="1"/>
              <a:t>HBase</a:t>
            </a:r>
            <a:r>
              <a:rPr lang="en-US" sz="1000" dirty="0"/>
              <a:t> delivered as a client-embedded JDBC driver targeting low latency queries over </a:t>
            </a:r>
            <a:r>
              <a:rPr lang="en-US" sz="1000" dirty="0" err="1"/>
              <a:t>HBase</a:t>
            </a:r>
            <a:r>
              <a:rPr lang="en-US" sz="1000" dirty="0"/>
              <a:t> data.</a:t>
            </a:r>
          </a:p>
          <a:p>
            <a:r>
              <a:rPr lang="en-US" sz="1000" b="1" dirty="0"/>
              <a:t>Ver:</a:t>
            </a:r>
            <a:r>
              <a:rPr lang="en-US" sz="1000" dirty="0"/>
              <a:t> </a:t>
            </a:r>
            <a:r>
              <a:rPr lang="en-US" sz="1000" dirty="0" smtClean="0"/>
              <a:t>4.2.0</a:t>
            </a:r>
            <a:endParaRPr lang="en-US" sz="1000" dirty="0"/>
          </a:p>
        </p:txBody>
      </p:sp>
      <p:sp>
        <p:nvSpPr>
          <p:cNvPr id="2" name="Title 1"/>
          <p:cNvSpPr>
            <a:spLocks noGrp="1"/>
          </p:cNvSpPr>
          <p:nvPr>
            <p:ph type="title"/>
          </p:nvPr>
        </p:nvSpPr>
        <p:spPr>
          <a:xfrm>
            <a:off x="582355" y="0"/>
            <a:ext cx="10969943" cy="827402"/>
          </a:xfrm>
        </p:spPr>
        <p:txBody>
          <a:bodyPr/>
          <a:lstStyle/>
          <a:p>
            <a:r>
              <a:rPr lang="en-US" dirty="0" smtClean="0"/>
              <a:t>Who’s Who in the Zoo</a:t>
            </a:r>
            <a:endParaRPr lang="en-US" dirty="0"/>
          </a:p>
        </p:txBody>
      </p:sp>
      <p:pic>
        <p:nvPicPr>
          <p:cNvPr id="7" name="Picture 6"/>
          <p:cNvPicPr>
            <a:picLocks noChangeAspect="1"/>
          </p:cNvPicPr>
          <p:nvPr/>
        </p:nvPicPr>
        <p:blipFill>
          <a:blip r:embed="rId10"/>
          <a:stretch>
            <a:fillRect/>
          </a:stretch>
        </p:blipFill>
        <p:spPr>
          <a:xfrm>
            <a:off x="6694695" y="1933718"/>
            <a:ext cx="532780" cy="532780"/>
          </a:xfrm>
          <a:prstGeom prst="rect">
            <a:avLst/>
          </a:prstGeom>
        </p:spPr>
      </p:pic>
      <p:sp>
        <p:nvSpPr>
          <p:cNvPr id="14" name="Rectangle 13"/>
          <p:cNvSpPr/>
          <p:nvPr/>
        </p:nvSpPr>
        <p:spPr>
          <a:xfrm>
            <a:off x="7080002" y="4942801"/>
            <a:ext cx="6092825" cy="276999"/>
          </a:xfrm>
          <a:prstGeom prst="rect">
            <a:avLst/>
          </a:prstGeom>
        </p:spPr>
        <p:txBody>
          <a:bodyPr>
            <a:spAutoFit/>
          </a:bodyPr>
          <a:lstStyle/>
          <a:p>
            <a:r>
              <a:rPr lang="en-US" sz="1200" dirty="0" smtClean="0"/>
              <a:t> </a:t>
            </a:r>
            <a:endParaRPr lang="en-US" sz="1200" dirty="0"/>
          </a:p>
        </p:txBody>
      </p:sp>
      <p:pic>
        <p:nvPicPr>
          <p:cNvPr id="47" name="Picture 46"/>
          <p:cNvPicPr>
            <a:picLocks noChangeAspect="1"/>
          </p:cNvPicPr>
          <p:nvPr/>
        </p:nvPicPr>
        <p:blipFill>
          <a:blip r:embed="rId11"/>
          <a:stretch>
            <a:fillRect/>
          </a:stretch>
        </p:blipFill>
        <p:spPr>
          <a:xfrm>
            <a:off x="409943" y="3705589"/>
            <a:ext cx="979454" cy="376576"/>
          </a:xfrm>
          <a:prstGeom prst="rect">
            <a:avLst/>
          </a:prstGeom>
        </p:spPr>
      </p:pic>
      <p:sp>
        <p:nvSpPr>
          <p:cNvPr id="48" name="TextBox 47"/>
          <p:cNvSpPr txBox="1"/>
          <p:nvPr/>
        </p:nvSpPr>
        <p:spPr>
          <a:xfrm>
            <a:off x="1572065" y="3611836"/>
            <a:ext cx="3826130" cy="847935"/>
          </a:xfrm>
          <a:prstGeom prst="rect">
            <a:avLst/>
          </a:prstGeom>
          <a:noFill/>
        </p:spPr>
        <p:txBody>
          <a:bodyPr wrap="square" lIns="77733" tIns="38867" rIns="77733" bIns="38867" rtlCol="0">
            <a:spAutoFit/>
          </a:bodyPr>
          <a:lstStyle/>
          <a:p>
            <a:r>
              <a:rPr lang="en-US" sz="1000" b="1" dirty="0" err="1"/>
              <a:t>Tez</a:t>
            </a:r>
            <a:r>
              <a:rPr lang="en-US" sz="1000" dirty="0"/>
              <a:t> (SQL) leverages the MapReduce paradigm to enable the execution complex Directed Acyclic Graphs (DAG) of tasks. </a:t>
            </a:r>
            <a:r>
              <a:rPr lang="en-US" sz="1000" dirty="0" err="1"/>
              <a:t>Tez</a:t>
            </a:r>
            <a:r>
              <a:rPr lang="en-US" sz="1000" dirty="0"/>
              <a:t> eliminates unnecessary tasks, synchronization barriers and I/O to HDFS, speeding up data processing.</a:t>
            </a:r>
          </a:p>
          <a:p>
            <a:r>
              <a:rPr lang="en-US" sz="1000" b="1" dirty="0"/>
              <a:t>Ver: </a:t>
            </a:r>
            <a:r>
              <a:rPr lang="en-US" sz="1000" dirty="0" smtClean="0"/>
              <a:t>0.5.2</a:t>
            </a:r>
            <a:endParaRPr lang="en-US" sz="1000" dirty="0"/>
          </a:p>
        </p:txBody>
      </p:sp>
      <p:sp>
        <p:nvSpPr>
          <p:cNvPr id="49" name="TextBox 48"/>
          <p:cNvSpPr txBox="1"/>
          <p:nvPr/>
        </p:nvSpPr>
        <p:spPr>
          <a:xfrm>
            <a:off x="1572065" y="2894350"/>
            <a:ext cx="3826130" cy="694046"/>
          </a:xfrm>
          <a:prstGeom prst="rect">
            <a:avLst/>
          </a:prstGeom>
          <a:noFill/>
        </p:spPr>
        <p:txBody>
          <a:bodyPr wrap="square" lIns="77733" tIns="38867" rIns="77733" bIns="38867" rtlCol="0">
            <a:spAutoFit/>
          </a:bodyPr>
          <a:lstStyle/>
          <a:p>
            <a:r>
              <a:rPr lang="en-US" sz="1000" b="1" dirty="0"/>
              <a:t>Map Reduce </a:t>
            </a:r>
            <a:r>
              <a:rPr lang="en-US" sz="1000" dirty="0"/>
              <a:t>a programming model and an associated implementation for processing and generating large data sets with a parallel, distributed algorithm on a Hadoop cluster.</a:t>
            </a:r>
          </a:p>
          <a:p>
            <a:r>
              <a:rPr lang="en-US" sz="1000" b="1" dirty="0"/>
              <a:t>Ver:</a:t>
            </a:r>
            <a:r>
              <a:rPr lang="en-US" sz="1000" dirty="0"/>
              <a:t> </a:t>
            </a:r>
            <a:r>
              <a:rPr lang="en-US" sz="1000" dirty="0" smtClean="0"/>
              <a:t>2.6.0</a:t>
            </a:r>
            <a:endParaRPr lang="en-US" sz="1000" dirty="0"/>
          </a:p>
        </p:txBody>
      </p:sp>
      <p:pic>
        <p:nvPicPr>
          <p:cNvPr id="51" name="Picture 50" descr="YARN_Resource_Mg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V="1">
            <a:off x="557037" y="2959166"/>
            <a:ext cx="685267" cy="514084"/>
          </a:xfrm>
          <a:prstGeom prst="rect">
            <a:avLst/>
          </a:prstGeom>
        </p:spPr>
      </p:pic>
      <p:pic>
        <p:nvPicPr>
          <p:cNvPr id="52" name="Picture 51"/>
          <p:cNvPicPr>
            <a:picLocks noChangeAspect="1"/>
          </p:cNvPicPr>
          <p:nvPr/>
        </p:nvPicPr>
        <p:blipFill>
          <a:blip r:embed="rId12"/>
          <a:stretch>
            <a:fillRect/>
          </a:stretch>
        </p:blipFill>
        <p:spPr>
          <a:xfrm>
            <a:off x="471863" y="4609259"/>
            <a:ext cx="855614" cy="454338"/>
          </a:xfrm>
          <a:prstGeom prst="rect">
            <a:avLst/>
          </a:prstGeom>
        </p:spPr>
      </p:pic>
      <p:sp>
        <p:nvSpPr>
          <p:cNvPr id="53" name="TextBox 52"/>
          <p:cNvSpPr txBox="1"/>
          <p:nvPr/>
        </p:nvSpPr>
        <p:spPr>
          <a:xfrm>
            <a:off x="1572065" y="4508071"/>
            <a:ext cx="3826130" cy="1001823"/>
          </a:xfrm>
          <a:prstGeom prst="rect">
            <a:avLst/>
          </a:prstGeom>
          <a:noFill/>
        </p:spPr>
        <p:txBody>
          <a:bodyPr wrap="square" lIns="77733" tIns="38867" rIns="77733" bIns="38867" rtlCol="0">
            <a:spAutoFit/>
          </a:bodyPr>
          <a:lstStyle/>
          <a:p>
            <a:r>
              <a:rPr lang="en-US" sz="1000" b="1" dirty="0" smtClean="0"/>
              <a:t>Spark</a:t>
            </a:r>
            <a:r>
              <a:rPr lang="en-US" sz="1000" dirty="0" smtClean="0"/>
              <a:t> </a:t>
            </a:r>
            <a:r>
              <a:rPr lang="en-US" sz="1000" dirty="0"/>
              <a:t>is an open-source data analytics cluster computing framework Spark provides primitives for in-memory cluster computing that allows user programs to load data into a cluster's memory and query it repeatedly, making it well suited to machine learning algorithms</a:t>
            </a:r>
          </a:p>
          <a:p>
            <a:r>
              <a:rPr lang="en-US" sz="1000" b="1" dirty="0" smtClean="0"/>
              <a:t>Ver</a:t>
            </a:r>
            <a:r>
              <a:rPr lang="en-US" sz="1000" b="1" dirty="0"/>
              <a:t>: </a:t>
            </a:r>
            <a:r>
              <a:rPr lang="en-US" sz="1000" dirty="0" smtClean="0"/>
              <a:t>1.2.1</a:t>
            </a:r>
            <a:endParaRPr lang="en-US" sz="1000" dirty="0"/>
          </a:p>
        </p:txBody>
      </p:sp>
      <p:pic>
        <p:nvPicPr>
          <p:cNvPr id="54" name="Picture 53"/>
          <p:cNvPicPr>
            <a:picLocks noChangeAspect="1"/>
          </p:cNvPicPr>
          <p:nvPr/>
        </p:nvPicPr>
        <p:blipFill>
          <a:blip r:embed="rId13"/>
          <a:stretch>
            <a:fillRect/>
          </a:stretch>
        </p:blipFill>
        <p:spPr>
          <a:xfrm>
            <a:off x="437707" y="5647616"/>
            <a:ext cx="923926" cy="506975"/>
          </a:xfrm>
          <a:prstGeom prst="rect">
            <a:avLst/>
          </a:prstGeom>
        </p:spPr>
      </p:pic>
      <p:sp>
        <p:nvSpPr>
          <p:cNvPr id="55" name="TextBox 54"/>
          <p:cNvSpPr txBox="1"/>
          <p:nvPr/>
        </p:nvSpPr>
        <p:spPr>
          <a:xfrm>
            <a:off x="1572065" y="5551014"/>
            <a:ext cx="3826130" cy="847935"/>
          </a:xfrm>
          <a:prstGeom prst="rect">
            <a:avLst/>
          </a:prstGeom>
          <a:noFill/>
        </p:spPr>
        <p:txBody>
          <a:bodyPr wrap="square" lIns="77733" tIns="38867" rIns="77733" bIns="38867" rtlCol="0">
            <a:spAutoFit/>
          </a:bodyPr>
          <a:lstStyle/>
          <a:p>
            <a:r>
              <a:rPr lang="en-US" sz="1000" b="1" dirty="0" err="1" smtClean="0"/>
              <a:t>Solr</a:t>
            </a:r>
            <a:r>
              <a:rPr lang="en-US" sz="1000" dirty="0" smtClean="0"/>
              <a:t> is </a:t>
            </a:r>
            <a:r>
              <a:rPr lang="en-US" sz="1000" dirty="0"/>
              <a:t>an open source enterprise search platform from the Apache </a:t>
            </a:r>
            <a:r>
              <a:rPr lang="en-US" sz="1000" dirty="0" err="1"/>
              <a:t>Lucene</a:t>
            </a:r>
            <a:r>
              <a:rPr lang="en-US" sz="1000" dirty="0"/>
              <a:t> project. </a:t>
            </a:r>
            <a:r>
              <a:rPr lang="en-US" sz="1000" dirty="0" smtClean="0"/>
              <a:t>It includes </a:t>
            </a:r>
            <a:r>
              <a:rPr lang="en-US" sz="1000" dirty="0"/>
              <a:t>full-text search, hit highlighting, faceted search, dynamic clustering, database integration, and rich document </a:t>
            </a:r>
            <a:r>
              <a:rPr lang="en-US" sz="1000" dirty="0" smtClean="0"/>
              <a:t>handling</a:t>
            </a:r>
            <a:r>
              <a:rPr lang="en-US" sz="1000" dirty="0"/>
              <a:t>. </a:t>
            </a:r>
            <a:r>
              <a:rPr lang="en-US" sz="1000" dirty="0" smtClean="0"/>
              <a:t>And provides </a:t>
            </a:r>
            <a:r>
              <a:rPr lang="en-US" sz="1000" dirty="0"/>
              <a:t>distributed search and index </a:t>
            </a:r>
            <a:r>
              <a:rPr lang="en-US" sz="1000" dirty="0" smtClean="0"/>
              <a:t>replication.</a:t>
            </a:r>
            <a:endParaRPr lang="en-US" sz="1000" dirty="0"/>
          </a:p>
        </p:txBody>
      </p:sp>
      <p:sp>
        <p:nvSpPr>
          <p:cNvPr id="56" name="TextBox 55"/>
          <p:cNvSpPr txBox="1"/>
          <p:nvPr/>
        </p:nvSpPr>
        <p:spPr>
          <a:xfrm>
            <a:off x="2668547" y="2656033"/>
            <a:ext cx="969381" cy="232381"/>
          </a:xfrm>
          <a:prstGeom prst="rect">
            <a:avLst/>
          </a:prstGeom>
          <a:noFill/>
        </p:spPr>
        <p:txBody>
          <a:bodyPr wrap="none" lIns="77733" tIns="38867" rIns="77733" bIns="38867" rtlCol="0">
            <a:spAutoFit/>
          </a:bodyPr>
          <a:lstStyle/>
          <a:p>
            <a:r>
              <a:rPr lang="en-US" sz="1000" b="1" dirty="0" smtClean="0"/>
              <a:t>Data Engines</a:t>
            </a:r>
            <a:endParaRPr lang="en-US" sz="1000" b="1" dirty="0"/>
          </a:p>
        </p:txBody>
      </p:sp>
    </p:spTree>
    <p:extLst>
      <p:ext uri="{BB962C8B-B14F-4D97-AF65-F5344CB8AC3E}">
        <p14:creationId xmlns:p14="http://schemas.microsoft.com/office/powerpoint/2010/main" val="14739307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err="1" smtClean="0"/>
              <a:t>MapReduce</a:t>
            </a:r>
            <a:r>
              <a:rPr lang="en-US" dirty="0" smtClean="0"/>
              <a:t> Computational Model</a:t>
            </a:r>
            <a:endParaRPr lang="en-US" dirty="0"/>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776376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MapReduce</a:t>
            </a:r>
            <a:r>
              <a:rPr lang="en-US" dirty="0" smtClean="0"/>
              <a:t> Computational Model</a:t>
            </a:r>
            <a:endParaRPr lang="en-US" dirty="0"/>
          </a:p>
        </p:txBody>
      </p:sp>
      <p:sp>
        <p:nvSpPr>
          <p:cNvPr id="3" name="Text Placeholder 2"/>
          <p:cNvSpPr>
            <a:spLocks noGrp="1"/>
          </p:cNvSpPr>
          <p:nvPr>
            <p:ph type="body" sz="quarter" idx="11"/>
          </p:nvPr>
        </p:nvSpPr>
        <p:spPr/>
        <p:txBody>
          <a:bodyPr/>
          <a:lstStyle/>
          <a:p>
            <a:r>
              <a:rPr lang="en-US" dirty="0" smtClean="0"/>
              <a:t>Parallel, distributed algorithm for scalable data processing</a:t>
            </a:r>
          </a:p>
          <a:p>
            <a:pPr lvl="1"/>
            <a:r>
              <a:rPr lang="en-US" dirty="0" smtClean="0"/>
              <a:t>Data set distributed across multiple nodes in the cluster</a:t>
            </a:r>
          </a:p>
          <a:p>
            <a:pPr lvl="1"/>
            <a:r>
              <a:rPr lang="en-US" dirty="0" err="1" smtClean="0"/>
              <a:t>MapReduce</a:t>
            </a:r>
            <a:r>
              <a:rPr lang="en-US" dirty="0" smtClean="0"/>
              <a:t> jobs consist of multiple tasks, running in parallel on multiple nodes</a:t>
            </a:r>
          </a:p>
          <a:p>
            <a:pPr lvl="1"/>
            <a:r>
              <a:rPr lang="en-US" dirty="0" smtClean="0"/>
              <a:t>Naturally fault tolerant: if an individual task fails, just reattempt it and resume the job</a:t>
            </a:r>
          </a:p>
          <a:p>
            <a:r>
              <a:rPr lang="en-US" dirty="0" smtClean="0"/>
              <a:t>Map function</a:t>
            </a:r>
          </a:p>
          <a:p>
            <a:pPr lvl="1"/>
            <a:r>
              <a:rPr lang="en-US" dirty="0" smtClean="0"/>
              <a:t>&lt;KEYIN, VALUEIN&gt; -&gt; &lt;KEYOUT, VALUEOUT&gt;*</a:t>
            </a:r>
          </a:p>
          <a:p>
            <a:pPr lvl="1"/>
            <a:r>
              <a:rPr lang="en-US" dirty="0" smtClean="0"/>
              <a:t>Typical actions: filter, transform, count</a:t>
            </a:r>
          </a:p>
          <a:p>
            <a:r>
              <a:rPr lang="en-US" dirty="0" smtClean="0"/>
              <a:t>Reduce function</a:t>
            </a:r>
          </a:p>
          <a:p>
            <a:pPr lvl="1"/>
            <a:r>
              <a:rPr lang="en-US" dirty="0" smtClean="0"/>
              <a:t>&lt;KEYIN, VALUEIN*&gt; -&gt; &lt;KEYOUT, VALUEOUT&gt;*</a:t>
            </a:r>
          </a:p>
          <a:p>
            <a:pPr lvl="1"/>
            <a:r>
              <a:rPr lang="en-US" dirty="0" smtClean="0"/>
              <a:t>Typical actions: aggregate, index</a:t>
            </a:r>
          </a:p>
          <a:p>
            <a:r>
              <a:rPr lang="en-US" dirty="0"/>
              <a:t>Shuffle</a:t>
            </a:r>
          </a:p>
          <a:p>
            <a:pPr lvl="1"/>
            <a:r>
              <a:rPr lang="en-US" dirty="0"/>
              <a:t>Each reducer task fetches a partition of the map phase output from each completed mapper task</a:t>
            </a:r>
          </a:p>
          <a:p>
            <a:r>
              <a:rPr lang="en-US" dirty="0"/>
              <a:t>Sort</a:t>
            </a:r>
          </a:p>
          <a:p>
            <a:pPr lvl="1"/>
            <a:r>
              <a:rPr lang="en-US" dirty="0"/>
              <a:t>Inputs to the reducer are sorted by key, so that all values corresponding to a key can be grouped</a:t>
            </a:r>
          </a:p>
          <a:p>
            <a:pPr lvl="1"/>
            <a:r>
              <a:rPr lang="en-US" dirty="0"/>
              <a:t>Shuffle and sort are coupled, not separate phases.  Map outputs are merge sorted while the shuffle fetches them</a:t>
            </a:r>
            <a:r>
              <a:rPr lang="en-US" dirty="0" smtClean="0"/>
              <a:t>.</a:t>
            </a:r>
            <a:endParaRPr lang="en-US" dirty="0"/>
          </a:p>
          <a:p>
            <a:pPr marL="398463" lvl="1" indent="0">
              <a:buNone/>
            </a:pPr>
            <a:endParaRPr lang="en-US" dirty="0"/>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61</a:t>
            </a:fld>
            <a:endParaRPr lang="en-US" dirty="0"/>
          </a:p>
        </p:txBody>
      </p:sp>
      <p:sp>
        <p:nvSpPr>
          <p:cNvPr id="5" name="Footer Placeholder 4"/>
          <p:cNvSpPr>
            <a:spLocks noGrp="1"/>
          </p:cNvSpPr>
          <p:nvPr>
            <p:ph type="ftr" sz="quarter" idx="13"/>
          </p:nvPr>
        </p:nvSpPr>
        <p:spPr/>
        <p:txBody>
          <a:bodyPr/>
          <a:lstStyle/>
          <a:p>
            <a:pPr>
              <a:defRPr/>
            </a:pPr>
            <a:r>
              <a:rPr lang="en-US" smtClean="0"/>
              <a:t>Architecting the Future of Big Data</a:t>
            </a:r>
            <a:endParaRPr lang="en-US" dirty="0"/>
          </a:p>
        </p:txBody>
      </p:sp>
    </p:spTree>
    <p:extLst>
      <p:ext uri="{BB962C8B-B14F-4D97-AF65-F5344CB8AC3E}">
        <p14:creationId xmlns:p14="http://schemas.microsoft.com/office/powerpoint/2010/main" val="37372726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MapReduce</a:t>
            </a:r>
            <a:r>
              <a:rPr lang="en-US" dirty="0" smtClean="0"/>
              <a:t> Computational Model</a:t>
            </a:r>
            <a:endParaRPr lang="en-US" dirty="0"/>
          </a:p>
        </p:txBody>
      </p:sp>
      <p:sp>
        <p:nvSpPr>
          <p:cNvPr id="3" name="Text Placeholder 2"/>
          <p:cNvSpPr>
            <a:spLocks noGrp="1"/>
          </p:cNvSpPr>
          <p:nvPr>
            <p:ph type="body" sz="quarter" idx="11"/>
          </p:nvPr>
        </p:nvSpPr>
        <p:spPr/>
        <p:txBody>
          <a:bodyPr/>
          <a:lstStyle/>
          <a:p>
            <a:r>
              <a:rPr lang="en-US" dirty="0" smtClean="0"/>
              <a:t>Combiner</a:t>
            </a:r>
          </a:p>
          <a:p>
            <a:pPr lvl="1"/>
            <a:r>
              <a:rPr lang="en-US" dirty="0"/>
              <a:t>&lt;KEYIN, VALUEIN*&gt; -&gt; &lt;KEYOUT, VALUEOUT&gt;</a:t>
            </a:r>
            <a:r>
              <a:rPr lang="en-US" dirty="0" smtClean="0"/>
              <a:t>*</a:t>
            </a:r>
          </a:p>
          <a:p>
            <a:pPr lvl="1"/>
            <a:r>
              <a:rPr lang="en-US" dirty="0" smtClean="0"/>
              <a:t>Acts like a “local reducer” that runs inside the mapper task</a:t>
            </a:r>
          </a:p>
          <a:p>
            <a:pPr lvl="1"/>
            <a:r>
              <a:rPr lang="en-US" dirty="0" smtClean="0"/>
              <a:t>Typical actions: pre-aggregation</a:t>
            </a:r>
          </a:p>
          <a:p>
            <a:pPr lvl="1"/>
            <a:r>
              <a:rPr lang="en-US" dirty="0" smtClean="0"/>
              <a:t>Optional component that can save network bandwidth by shrinking amount of data transferred during shuffle</a:t>
            </a:r>
          </a:p>
          <a:p>
            <a:pPr lvl="1"/>
            <a:r>
              <a:rPr lang="en-US" dirty="0" smtClean="0"/>
              <a:t>Typically requires a commutative function, such as addition, because individual mapper task will not have access to all values corresponding to a key</a:t>
            </a:r>
          </a:p>
          <a:p>
            <a:r>
              <a:rPr lang="en-US" dirty="0" smtClean="0"/>
              <a:t>Distributed cache</a:t>
            </a:r>
          </a:p>
          <a:p>
            <a:pPr lvl="1"/>
            <a:r>
              <a:rPr lang="en-US" dirty="0" smtClean="0"/>
              <a:t>Pre-distributes specific files to each node running a task of the job</a:t>
            </a:r>
          </a:p>
          <a:p>
            <a:pPr lvl="1"/>
            <a:r>
              <a:rPr lang="en-US" dirty="0" smtClean="0"/>
              <a:t>Optimizes access to those files, because access is always local instead of remote</a:t>
            </a:r>
          </a:p>
          <a:p>
            <a:pPr lvl="1"/>
            <a:r>
              <a:rPr lang="en-US" dirty="0" smtClean="0"/>
              <a:t>Useful for distribution of “side files” that are distinct from the main job input, such as dimension tables</a:t>
            </a:r>
          </a:p>
          <a:p>
            <a:r>
              <a:rPr lang="en-US" dirty="0" smtClean="0"/>
              <a:t>Compression</a:t>
            </a:r>
          </a:p>
          <a:p>
            <a:pPr lvl="1"/>
            <a:r>
              <a:rPr lang="en-US" dirty="0" smtClean="0"/>
              <a:t>Framework includes built-in support for compression and decompression of map input files, intermediate map outputs and reducer output files</a:t>
            </a:r>
          </a:p>
          <a:p>
            <a:pPr lvl="1"/>
            <a:r>
              <a:rPr lang="en-US" dirty="0" smtClean="0"/>
              <a:t>Compression reduces network bandwidth consumption at the cost of increased CPU utilization</a:t>
            </a:r>
          </a:p>
          <a:p>
            <a:pPr lvl="1"/>
            <a:r>
              <a:rPr lang="en-US" dirty="0" err="1"/>
              <a:t>g</a:t>
            </a:r>
            <a:r>
              <a:rPr lang="en-US" dirty="0" err="1" smtClean="0"/>
              <a:t>zip</a:t>
            </a:r>
            <a:r>
              <a:rPr lang="en-US" dirty="0" smtClean="0"/>
              <a:t>, bz2, </a:t>
            </a:r>
            <a:r>
              <a:rPr lang="en-US" dirty="0" err="1" smtClean="0"/>
              <a:t>lzo</a:t>
            </a:r>
            <a:r>
              <a:rPr lang="en-US" dirty="0" smtClean="0"/>
              <a:t>, Snappy, etc. (pluggable)</a:t>
            </a:r>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62</a:t>
            </a:fld>
            <a:endParaRPr lang="en-US" dirty="0"/>
          </a:p>
        </p:txBody>
      </p:sp>
      <p:sp>
        <p:nvSpPr>
          <p:cNvPr id="5" name="Footer Placeholder 4"/>
          <p:cNvSpPr>
            <a:spLocks noGrp="1"/>
          </p:cNvSpPr>
          <p:nvPr>
            <p:ph type="ftr" sz="quarter" idx="13"/>
          </p:nvPr>
        </p:nvSpPr>
        <p:spPr/>
        <p:txBody>
          <a:bodyPr/>
          <a:lstStyle/>
          <a:p>
            <a:pPr>
              <a:defRPr/>
            </a:pPr>
            <a:r>
              <a:rPr lang="en-US" smtClean="0"/>
              <a:t>Architecting the Future of Big Data</a:t>
            </a:r>
            <a:endParaRPr lang="en-US" dirty="0"/>
          </a:p>
        </p:txBody>
      </p:sp>
    </p:spTree>
    <p:extLst>
      <p:ext uri="{BB962C8B-B14F-4D97-AF65-F5344CB8AC3E}">
        <p14:creationId xmlns:p14="http://schemas.microsoft.com/office/powerpoint/2010/main" val="34279312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MapReduce</a:t>
            </a:r>
            <a:r>
              <a:rPr lang="en-US" dirty="0" smtClean="0"/>
              <a:t> Computational Model</a:t>
            </a:r>
            <a:endParaRPr lang="en-US" dirty="0"/>
          </a:p>
        </p:txBody>
      </p:sp>
      <p:sp>
        <p:nvSpPr>
          <p:cNvPr id="3" name="Text Placeholder 2"/>
          <p:cNvSpPr>
            <a:spLocks noGrp="1"/>
          </p:cNvSpPr>
          <p:nvPr>
            <p:ph type="body" sz="quarter" idx="11"/>
          </p:nvPr>
        </p:nvSpPr>
        <p:spPr/>
        <p:txBody>
          <a:bodyPr/>
          <a:lstStyle/>
          <a:p>
            <a:r>
              <a:rPr lang="en-US" dirty="0" smtClean="0"/>
              <a:t>Example: Word Count</a:t>
            </a:r>
          </a:p>
          <a:p>
            <a:r>
              <a:rPr lang="en-US" dirty="0" smtClean="0"/>
              <a:t>Input Files</a:t>
            </a:r>
            <a:br>
              <a:rPr lang="en-US" dirty="0" smtClean="0"/>
            </a:br>
            <a:r>
              <a:rPr lang="en-US" b="0" dirty="0" smtClean="0">
                <a:latin typeface="Courier New"/>
                <a:cs typeface="Courier New"/>
              </a:rPr>
              <a:t>$ </a:t>
            </a:r>
            <a:r>
              <a:rPr lang="en-US" b="0" dirty="0">
                <a:latin typeface="Courier New"/>
                <a:cs typeface="Courier New"/>
              </a:rPr>
              <a:t>bin/</a:t>
            </a:r>
            <a:r>
              <a:rPr lang="en-US" b="0" dirty="0" err="1">
                <a:latin typeface="Courier New"/>
                <a:cs typeface="Courier New"/>
              </a:rPr>
              <a:t>hadoop</a:t>
            </a:r>
            <a:r>
              <a:rPr lang="en-US" b="0" dirty="0">
                <a:latin typeface="Courier New"/>
                <a:cs typeface="Courier New"/>
              </a:rPr>
              <a:t> </a:t>
            </a:r>
            <a:r>
              <a:rPr lang="en-US" b="0" dirty="0" err="1">
                <a:latin typeface="Courier New"/>
                <a:cs typeface="Courier New"/>
              </a:rPr>
              <a:t>fs</a:t>
            </a:r>
            <a:r>
              <a:rPr lang="en-US" b="0" dirty="0">
                <a:latin typeface="Courier New"/>
                <a:cs typeface="Courier New"/>
              </a:rPr>
              <a:t> -cat /user/</a:t>
            </a:r>
            <a:r>
              <a:rPr lang="en-US" b="0" dirty="0" err="1">
                <a:latin typeface="Courier New"/>
                <a:cs typeface="Courier New"/>
              </a:rPr>
              <a:t>joe</a:t>
            </a:r>
            <a:r>
              <a:rPr lang="en-US" b="0" dirty="0">
                <a:latin typeface="Courier New"/>
                <a:cs typeface="Courier New"/>
              </a:rPr>
              <a:t>/</a:t>
            </a:r>
            <a:r>
              <a:rPr lang="en-US" b="0" dirty="0" err="1">
                <a:latin typeface="Courier New"/>
                <a:cs typeface="Courier New"/>
              </a:rPr>
              <a:t>wordcount</a:t>
            </a:r>
            <a:r>
              <a:rPr lang="en-US" b="0" dirty="0">
                <a:latin typeface="Courier New"/>
                <a:cs typeface="Courier New"/>
              </a:rPr>
              <a:t>/input/</a:t>
            </a:r>
            <a:r>
              <a:rPr lang="en-US" b="0" dirty="0" smtClean="0">
                <a:latin typeface="Courier New"/>
                <a:cs typeface="Courier New"/>
              </a:rPr>
              <a:t>file01</a:t>
            </a:r>
            <a:br>
              <a:rPr lang="en-US" b="0" dirty="0" smtClean="0">
                <a:latin typeface="Courier New"/>
                <a:cs typeface="Courier New"/>
              </a:rPr>
            </a:br>
            <a:r>
              <a:rPr lang="en-US" b="0" dirty="0" smtClean="0">
                <a:latin typeface="Courier New"/>
                <a:cs typeface="Courier New"/>
              </a:rPr>
              <a:t>Hello </a:t>
            </a:r>
            <a:r>
              <a:rPr lang="en-US" b="0" dirty="0">
                <a:latin typeface="Courier New"/>
                <a:cs typeface="Courier New"/>
              </a:rPr>
              <a:t>World Bye </a:t>
            </a:r>
            <a:r>
              <a:rPr lang="en-US" b="0" dirty="0" smtClean="0">
                <a:latin typeface="Courier New"/>
                <a:cs typeface="Courier New"/>
              </a:rPr>
              <a:t>World</a:t>
            </a:r>
            <a:br>
              <a:rPr lang="en-US" b="0" dirty="0" smtClean="0">
                <a:latin typeface="Courier New"/>
                <a:cs typeface="Courier New"/>
              </a:rPr>
            </a:br>
            <a:r>
              <a:rPr lang="en-US" b="0" dirty="0" smtClean="0">
                <a:latin typeface="Courier New"/>
                <a:cs typeface="Courier New"/>
              </a:rPr>
              <a:t/>
            </a:r>
            <a:br>
              <a:rPr lang="en-US" b="0" dirty="0" smtClean="0">
                <a:latin typeface="Courier New"/>
                <a:cs typeface="Courier New"/>
              </a:rPr>
            </a:br>
            <a:r>
              <a:rPr lang="en-US" b="0" dirty="0" smtClean="0">
                <a:latin typeface="Courier New"/>
                <a:cs typeface="Courier New"/>
              </a:rPr>
              <a:t>$ </a:t>
            </a:r>
            <a:r>
              <a:rPr lang="en-US" b="0" dirty="0">
                <a:latin typeface="Courier New"/>
                <a:cs typeface="Courier New"/>
              </a:rPr>
              <a:t>bin/</a:t>
            </a:r>
            <a:r>
              <a:rPr lang="en-US" b="0" dirty="0" err="1">
                <a:latin typeface="Courier New"/>
                <a:cs typeface="Courier New"/>
              </a:rPr>
              <a:t>hadoop</a:t>
            </a:r>
            <a:r>
              <a:rPr lang="en-US" b="0" dirty="0">
                <a:latin typeface="Courier New"/>
                <a:cs typeface="Courier New"/>
              </a:rPr>
              <a:t> </a:t>
            </a:r>
            <a:r>
              <a:rPr lang="en-US" b="0" dirty="0" err="1">
                <a:latin typeface="Courier New"/>
                <a:cs typeface="Courier New"/>
              </a:rPr>
              <a:t>fs</a:t>
            </a:r>
            <a:r>
              <a:rPr lang="en-US" b="0" dirty="0">
                <a:latin typeface="Courier New"/>
                <a:cs typeface="Courier New"/>
              </a:rPr>
              <a:t> -cat /user/</a:t>
            </a:r>
            <a:r>
              <a:rPr lang="en-US" b="0" dirty="0" err="1">
                <a:latin typeface="Courier New"/>
                <a:cs typeface="Courier New"/>
              </a:rPr>
              <a:t>joe</a:t>
            </a:r>
            <a:r>
              <a:rPr lang="en-US" b="0" dirty="0">
                <a:latin typeface="Courier New"/>
                <a:cs typeface="Courier New"/>
              </a:rPr>
              <a:t>/</a:t>
            </a:r>
            <a:r>
              <a:rPr lang="en-US" b="0" dirty="0" err="1">
                <a:latin typeface="Courier New"/>
                <a:cs typeface="Courier New"/>
              </a:rPr>
              <a:t>wordcount</a:t>
            </a:r>
            <a:r>
              <a:rPr lang="en-US" b="0" dirty="0">
                <a:latin typeface="Courier New"/>
                <a:cs typeface="Courier New"/>
              </a:rPr>
              <a:t>/input/</a:t>
            </a:r>
            <a:r>
              <a:rPr lang="en-US" b="0" dirty="0" smtClean="0">
                <a:latin typeface="Courier New"/>
                <a:cs typeface="Courier New"/>
              </a:rPr>
              <a:t>file02</a:t>
            </a:r>
            <a:br>
              <a:rPr lang="en-US" b="0" dirty="0" smtClean="0">
                <a:latin typeface="Courier New"/>
                <a:cs typeface="Courier New"/>
              </a:rPr>
            </a:br>
            <a:r>
              <a:rPr lang="en-US" b="0" dirty="0" smtClean="0">
                <a:latin typeface="Courier New"/>
                <a:cs typeface="Courier New"/>
              </a:rPr>
              <a:t>Hello </a:t>
            </a:r>
            <a:r>
              <a:rPr lang="en-US" b="0" dirty="0" err="1">
                <a:latin typeface="Courier New"/>
                <a:cs typeface="Courier New"/>
              </a:rPr>
              <a:t>Hadoop</a:t>
            </a:r>
            <a:r>
              <a:rPr lang="en-US" b="0" dirty="0">
                <a:latin typeface="Courier New"/>
                <a:cs typeface="Courier New"/>
              </a:rPr>
              <a:t> Goodbye </a:t>
            </a:r>
            <a:r>
              <a:rPr lang="en-US" b="0" dirty="0" err="1" smtClean="0">
                <a:latin typeface="Courier New"/>
                <a:cs typeface="Courier New"/>
              </a:rPr>
              <a:t>Hadoop</a:t>
            </a:r>
            <a:endParaRPr lang="en-US" b="0" dirty="0" smtClean="0">
              <a:latin typeface="Courier New"/>
              <a:cs typeface="Courier New"/>
            </a:endParaRPr>
          </a:p>
          <a:p>
            <a:r>
              <a:rPr lang="en-US" dirty="0"/>
              <a:t>Running the Job</a:t>
            </a:r>
            <a:br>
              <a:rPr lang="en-US" dirty="0"/>
            </a:br>
            <a:r>
              <a:rPr lang="en-US" b="0" dirty="0">
                <a:latin typeface="Courier New"/>
                <a:cs typeface="Courier New"/>
              </a:rPr>
              <a:t>$ bin/</a:t>
            </a:r>
            <a:r>
              <a:rPr lang="en-US" b="0" dirty="0" err="1">
                <a:latin typeface="Courier New"/>
                <a:cs typeface="Courier New"/>
              </a:rPr>
              <a:t>hadoop</a:t>
            </a:r>
            <a:r>
              <a:rPr lang="en-US" b="0" dirty="0">
                <a:latin typeface="Courier New"/>
                <a:cs typeface="Courier New"/>
              </a:rPr>
              <a:t> jar </a:t>
            </a:r>
            <a:r>
              <a:rPr lang="en-US" b="0" dirty="0" err="1">
                <a:latin typeface="Courier New"/>
                <a:cs typeface="Courier New"/>
              </a:rPr>
              <a:t>wc.jar</a:t>
            </a:r>
            <a:r>
              <a:rPr lang="en-US" b="0" dirty="0">
                <a:latin typeface="Courier New"/>
                <a:cs typeface="Courier New"/>
              </a:rPr>
              <a:t> </a:t>
            </a:r>
            <a:r>
              <a:rPr lang="en-US" b="0" dirty="0" err="1">
                <a:latin typeface="Courier New"/>
                <a:cs typeface="Courier New"/>
              </a:rPr>
              <a:t>WordCount</a:t>
            </a:r>
            <a:r>
              <a:rPr lang="en-US" b="0" dirty="0">
                <a:latin typeface="Courier New"/>
                <a:cs typeface="Courier New"/>
              </a:rPr>
              <a:t> /user/</a:t>
            </a:r>
            <a:r>
              <a:rPr lang="en-US" b="0" dirty="0" err="1">
                <a:latin typeface="Courier New"/>
                <a:cs typeface="Courier New"/>
              </a:rPr>
              <a:t>joe</a:t>
            </a:r>
            <a:r>
              <a:rPr lang="en-US" b="0" dirty="0">
                <a:latin typeface="Courier New"/>
                <a:cs typeface="Courier New"/>
              </a:rPr>
              <a:t>/</a:t>
            </a:r>
            <a:r>
              <a:rPr lang="en-US" b="0" dirty="0" err="1">
                <a:latin typeface="Courier New"/>
                <a:cs typeface="Courier New"/>
              </a:rPr>
              <a:t>wordcount</a:t>
            </a:r>
            <a:r>
              <a:rPr lang="en-US" b="0" dirty="0">
                <a:latin typeface="Courier New"/>
                <a:cs typeface="Courier New"/>
              </a:rPr>
              <a:t>/input /user/</a:t>
            </a:r>
            <a:r>
              <a:rPr lang="en-US" b="0" dirty="0" err="1">
                <a:latin typeface="Courier New"/>
                <a:cs typeface="Courier New"/>
              </a:rPr>
              <a:t>joe</a:t>
            </a:r>
            <a:r>
              <a:rPr lang="en-US" b="0" dirty="0">
                <a:latin typeface="Courier New"/>
                <a:cs typeface="Courier New"/>
              </a:rPr>
              <a:t>/</a:t>
            </a:r>
            <a:r>
              <a:rPr lang="en-US" b="0" dirty="0" err="1">
                <a:latin typeface="Courier New"/>
                <a:cs typeface="Courier New"/>
              </a:rPr>
              <a:t>wordcount</a:t>
            </a:r>
            <a:r>
              <a:rPr lang="en-US" b="0" dirty="0">
                <a:latin typeface="Courier New"/>
                <a:cs typeface="Courier New"/>
              </a:rPr>
              <a:t>/output</a:t>
            </a:r>
          </a:p>
          <a:p>
            <a:r>
              <a:rPr lang="en-US" dirty="0"/>
              <a:t>Output Files</a:t>
            </a:r>
            <a:br>
              <a:rPr lang="en-US" dirty="0"/>
            </a:br>
            <a:r>
              <a:rPr lang="en-US" b="0" dirty="0">
                <a:latin typeface="Courier New"/>
                <a:cs typeface="Courier New"/>
              </a:rPr>
              <a:t>$ bin/</a:t>
            </a:r>
            <a:r>
              <a:rPr lang="en-US" b="0" dirty="0" err="1">
                <a:latin typeface="Courier New"/>
                <a:cs typeface="Courier New"/>
              </a:rPr>
              <a:t>hadoop</a:t>
            </a:r>
            <a:r>
              <a:rPr lang="en-US" b="0" dirty="0">
                <a:latin typeface="Courier New"/>
                <a:cs typeface="Courier New"/>
              </a:rPr>
              <a:t> </a:t>
            </a:r>
            <a:r>
              <a:rPr lang="en-US" b="0" dirty="0" err="1">
                <a:latin typeface="Courier New"/>
                <a:cs typeface="Courier New"/>
              </a:rPr>
              <a:t>fs</a:t>
            </a:r>
            <a:r>
              <a:rPr lang="en-US" b="0" dirty="0">
                <a:latin typeface="Courier New"/>
                <a:cs typeface="Courier New"/>
              </a:rPr>
              <a:t> -cat /user/</a:t>
            </a:r>
            <a:r>
              <a:rPr lang="en-US" b="0" dirty="0" err="1">
                <a:latin typeface="Courier New"/>
                <a:cs typeface="Courier New"/>
              </a:rPr>
              <a:t>joe</a:t>
            </a:r>
            <a:r>
              <a:rPr lang="en-US" b="0" dirty="0">
                <a:latin typeface="Courier New"/>
                <a:cs typeface="Courier New"/>
              </a:rPr>
              <a:t>/</a:t>
            </a:r>
            <a:r>
              <a:rPr lang="en-US" b="0" dirty="0" err="1">
                <a:latin typeface="Courier New"/>
                <a:cs typeface="Courier New"/>
              </a:rPr>
              <a:t>wordcount</a:t>
            </a:r>
            <a:r>
              <a:rPr lang="en-US" b="0" dirty="0">
                <a:latin typeface="Courier New"/>
                <a:cs typeface="Courier New"/>
              </a:rPr>
              <a:t>/output/part-</a:t>
            </a:r>
            <a:r>
              <a:rPr lang="en-US" b="0" dirty="0" smtClean="0">
                <a:latin typeface="Courier New"/>
                <a:cs typeface="Courier New"/>
              </a:rPr>
              <a:t>*</a:t>
            </a:r>
            <a:br>
              <a:rPr lang="en-US" b="0" dirty="0" smtClean="0">
                <a:latin typeface="Courier New"/>
                <a:cs typeface="Courier New"/>
              </a:rPr>
            </a:br>
            <a:r>
              <a:rPr lang="en-US" b="0" dirty="0" smtClean="0">
                <a:latin typeface="Courier New"/>
                <a:cs typeface="Courier New"/>
              </a:rPr>
              <a:t>Bye 1</a:t>
            </a:r>
            <a:br>
              <a:rPr lang="en-US" b="0" dirty="0" smtClean="0">
                <a:latin typeface="Courier New"/>
                <a:cs typeface="Courier New"/>
              </a:rPr>
            </a:br>
            <a:r>
              <a:rPr lang="en-US" b="0" dirty="0" smtClean="0">
                <a:latin typeface="Courier New"/>
                <a:cs typeface="Courier New"/>
              </a:rPr>
              <a:t>Goodbye 1</a:t>
            </a:r>
            <a:br>
              <a:rPr lang="en-US" b="0" dirty="0" smtClean="0">
                <a:latin typeface="Courier New"/>
                <a:cs typeface="Courier New"/>
              </a:rPr>
            </a:br>
            <a:r>
              <a:rPr lang="en-US" b="0" dirty="0" err="1" smtClean="0">
                <a:latin typeface="Courier New"/>
                <a:cs typeface="Courier New"/>
              </a:rPr>
              <a:t>Hadoop</a:t>
            </a:r>
            <a:r>
              <a:rPr lang="en-US" b="0" dirty="0" smtClean="0">
                <a:latin typeface="Courier New"/>
                <a:cs typeface="Courier New"/>
              </a:rPr>
              <a:t> 2</a:t>
            </a:r>
            <a:br>
              <a:rPr lang="en-US" b="0" dirty="0" smtClean="0">
                <a:latin typeface="Courier New"/>
                <a:cs typeface="Courier New"/>
              </a:rPr>
            </a:br>
            <a:r>
              <a:rPr lang="en-US" b="0" dirty="0" smtClean="0">
                <a:latin typeface="Courier New"/>
                <a:cs typeface="Courier New"/>
              </a:rPr>
              <a:t>Hello 2</a:t>
            </a:r>
            <a:br>
              <a:rPr lang="en-US" b="0" dirty="0" smtClean="0">
                <a:latin typeface="Courier New"/>
                <a:cs typeface="Courier New"/>
              </a:rPr>
            </a:br>
            <a:r>
              <a:rPr lang="en-US" b="0" dirty="0" smtClean="0">
                <a:latin typeface="Courier New"/>
                <a:cs typeface="Courier New"/>
              </a:rPr>
              <a:t>World </a:t>
            </a:r>
            <a:r>
              <a:rPr lang="en-US" b="0" dirty="0">
                <a:latin typeface="Courier New"/>
                <a:cs typeface="Courier New"/>
              </a:rPr>
              <a:t>2</a:t>
            </a:r>
          </a:p>
          <a:p>
            <a:endParaRPr lang="en-US" dirty="0" smtClean="0"/>
          </a:p>
          <a:p>
            <a:endParaRPr lang="en-US" dirty="0"/>
          </a:p>
          <a:p>
            <a:endParaRPr lang="en-US" dirty="0" smtClean="0"/>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63</a:t>
            </a:fld>
            <a:endParaRPr lang="en-US" dirty="0"/>
          </a:p>
        </p:txBody>
      </p:sp>
      <p:sp>
        <p:nvSpPr>
          <p:cNvPr id="5" name="Footer Placeholder 4"/>
          <p:cNvSpPr>
            <a:spLocks noGrp="1"/>
          </p:cNvSpPr>
          <p:nvPr>
            <p:ph type="ftr" sz="quarter" idx="13"/>
          </p:nvPr>
        </p:nvSpPr>
        <p:spPr/>
        <p:txBody>
          <a:bodyPr/>
          <a:lstStyle/>
          <a:p>
            <a:pPr>
              <a:defRPr/>
            </a:pPr>
            <a:r>
              <a:rPr lang="en-US" smtClean="0"/>
              <a:t>Architecting the Future of Big Data</a:t>
            </a:r>
            <a:endParaRPr lang="en-US" dirty="0"/>
          </a:p>
        </p:txBody>
      </p:sp>
    </p:spTree>
    <p:extLst>
      <p:ext uri="{BB962C8B-B14F-4D97-AF65-F5344CB8AC3E}">
        <p14:creationId xmlns:p14="http://schemas.microsoft.com/office/powerpoint/2010/main" val="28748887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MapReduce</a:t>
            </a:r>
            <a:r>
              <a:rPr lang="en-US" dirty="0" smtClean="0"/>
              <a:t> Computational Model</a:t>
            </a:r>
            <a:endParaRPr lang="en-US" dirty="0"/>
          </a:p>
        </p:txBody>
      </p:sp>
      <p:sp>
        <p:nvSpPr>
          <p:cNvPr id="3" name="Text Placeholder 2"/>
          <p:cNvSpPr>
            <a:spLocks noGrp="1"/>
          </p:cNvSpPr>
          <p:nvPr>
            <p:ph type="body" sz="quarter" idx="11"/>
          </p:nvPr>
        </p:nvSpPr>
        <p:spPr/>
        <p:txBody>
          <a:bodyPr/>
          <a:lstStyle/>
          <a:p>
            <a:r>
              <a:rPr lang="en-US" dirty="0" smtClean="0"/>
              <a:t>Map Task 1 Output</a:t>
            </a:r>
            <a:br>
              <a:rPr lang="en-US" dirty="0" smtClean="0"/>
            </a:br>
            <a:r>
              <a:rPr lang="en-US" b="0" dirty="0">
                <a:latin typeface="Courier New"/>
                <a:cs typeface="Courier New"/>
              </a:rPr>
              <a:t>&lt;Hello, 1&gt;</a:t>
            </a:r>
            <a:br>
              <a:rPr lang="en-US" b="0" dirty="0">
                <a:latin typeface="Courier New"/>
                <a:cs typeface="Courier New"/>
              </a:rPr>
            </a:br>
            <a:r>
              <a:rPr lang="en-US" b="0" dirty="0">
                <a:latin typeface="Courier New"/>
                <a:cs typeface="Courier New"/>
              </a:rPr>
              <a:t>&lt;World, 1&gt;</a:t>
            </a:r>
            <a:br>
              <a:rPr lang="en-US" b="0" dirty="0">
                <a:latin typeface="Courier New"/>
                <a:cs typeface="Courier New"/>
              </a:rPr>
            </a:br>
            <a:r>
              <a:rPr lang="en-US" b="0" dirty="0">
                <a:latin typeface="Courier New"/>
                <a:cs typeface="Courier New"/>
              </a:rPr>
              <a:t>&lt;Bye, 1&gt;</a:t>
            </a:r>
            <a:br>
              <a:rPr lang="en-US" b="0" dirty="0">
                <a:latin typeface="Courier New"/>
                <a:cs typeface="Courier New"/>
              </a:rPr>
            </a:br>
            <a:r>
              <a:rPr lang="en-US" b="0" dirty="0">
                <a:latin typeface="Courier New"/>
                <a:cs typeface="Courier New"/>
              </a:rPr>
              <a:t>&lt;World, 1</a:t>
            </a:r>
            <a:r>
              <a:rPr lang="en-US" b="0" dirty="0" smtClean="0">
                <a:latin typeface="Courier New"/>
                <a:cs typeface="Courier New"/>
              </a:rPr>
              <a:t>&gt;</a:t>
            </a:r>
          </a:p>
          <a:p>
            <a:r>
              <a:rPr lang="en-US" dirty="0" smtClean="0"/>
              <a:t>Map Task 2 Output</a:t>
            </a:r>
            <a:br>
              <a:rPr lang="en-US" dirty="0" smtClean="0"/>
            </a:br>
            <a:r>
              <a:rPr lang="nl-NL" b="0" dirty="0" smtClean="0">
                <a:latin typeface="Courier New"/>
                <a:cs typeface="Courier New"/>
              </a:rPr>
              <a:t>&lt;</a:t>
            </a:r>
            <a:r>
              <a:rPr lang="nl-NL" b="0" dirty="0" err="1" smtClean="0">
                <a:latin typeface="Courier New"/>
                <a:cs typeface="Courier New"/>
              </a:rPr>
              <a:t>Hello</a:t>
            </a:r>
            <a:r>
              <a:rPr lang="nl-NL" b="0" dirty="0" smtClean="0">
                <a:latin typeface="Courier New"/>
                <a:cs typeface="Courier New"/>
              </a:rPr>
              <a:t>, 1&gt;</a:t>
            </a:r>
            <a:br>
              <a:rPr lang="nl-NL" b="0" dirty="0" smtClean="0">
                <a:latin typeface="Courier New"/>
                <a:cs typeface="Courier New"/>
              </a:rPr>
            </a:br>
            <a:r>
              <a:rPr lang="nl-NL" b="0" dirty="0" smtClean="0">
                <a:latin typeface="Courier New"/>
                <a:cs typeface="Courier New"/>
              </a:rPr>
              <a:t>&lt;</a:t>
            </a:r>
            <a:r>
              <a:rPr lang="nl-NL" b="0" dirty="0" err="1" smtClean="0">
                <a:latin typeface="Courier New"/>
                <a:cs typeface="Courier New"/>
              </a:rPr>
              <a:t>Hadoop</a:t>
            </a:r>
            <a:r>
              <a:rPr lang="nl-NL" b="0" dirty="0" smtClean="0">
                <a:latin typeface="Courier New"/>
                <a:cs typeface="Courier New"/>
              </a:rPr>
              <a:t>, 1&gt;</a:t>
            </a:r>
            <a:br>
              <a:rPr lang="nl-NL" b="0" dirty="0" smtClean="0">
                <a:latin typeface="Courier New"/>
                <a:cs typeface="Courier New"/>
              </a:rPr>
            </a:br>
            <a:r>
              <a:rPr lang="nl-NL" b="0" dirty="0" smtClean="0">
                <a:latin typeface="Courier New"/>
                <a:cs typeface="Courier New"/>
              </a:rPr>
              <a:t>&lt;</a:t>
            </a:r>
            <a:r>
              <a:rPr lang="nl-NL" b="0" dirty="0" err="1" smtClean="0">
                <a:latin typeface="Courier New"/>
                <a:cs typeface="Courier New"/>
              </a:rPr>
              <a:t>Goodbye</a:t>
            </a:r>
            <a:r>
              <a:rPr lang="nl-NL" b="0" dirty="0" smtClean="0">
                <a:latin typeface="Courier New"/>
                <a:cs typeface="Courier New"/>
              </a:rPr>
              <a:t>, 1&gt;</a:t>
            </a:r>
            <a:br>
              <a:rPr lang="nl-NL" b="0" dirty="0" smtClean="0">
                <a:latin typeface="Courier New"/>
                <a:cs typeface="Courier New"/>
              </a:rPr>
            </a:br>
            <a:r>
              <a:rPr lang="nl-NL" b="0" dirty="0" smtClean="0">
                <a:latin typeface="Courier New"/>
                <a:cs typeface="Courier New"/>
              </a:rPr>
              <a:t>&lt;</a:t>
            </a:r>
            <a:r>
              <a:rPr lang="nl-NL" b="0" dirty="0" err="1" smtClean="0">
                <a:latin typeface="Courier New"/>
                <a:cs typeface="Courier New"/>
              </a:rPr>
              <a:t>Hadoop</a:t>
            </a:r>
            <a:r>
              <a:rPr lang="nl-NL" b="0" dirty="0" smtClean="0">
                <a:latin typeface="Courier New"/>
                <a:cs typeface="Courier New"/>
              </a:rPr>
              <a:t>, 1&gt;</a:t>
            </a:r>
            <a:endParaRPr lang="en-US" b="0" dirty="0" smtClean="0">
              <a:latin typeface="Courier New"/>
              <a:cs typeface="Courier New"/>
            </a:endParaRPr>
          </a:p>
          <a:p>
            <a:r>
              <a:rPr lang="en-US" dirty="0" smtClean="0"/>
              <a:t>Reduce Task 1 Output</a:t>
            </a:r>
            <a:br>
              <a:rPr lang="en-US" dirty="0" smtClean="0"/>
            </a:br>
            <a:r>
              <a:rPr lang="nl-NL" b="0" dirty="0" smtClean="0">
                <a:latin typeface="Courier New"/>
                <a:cs typeface="Courier New"/>
              </a:rPr>
              <a:t>&lt;Bye, 1&gt;</a:t>
            </a:r>
            <a:br>
              <a:rPr lang="nl-NL" b="0" dirty="0" smtClean="0">
                <a:latin typeface="Courier New"/>
                <a:cs typeface="Courier New"/>
              </a:rPr>
            </a:br>
            <a:r>
              <a:rPr lang="nl-NL" b="0" dirty="0" smtClean="0">
                <a:latin typeface="Courier New"/>
                <a:cs typeface="Courier New"/>
              </a:rPr>
              <a:t>&lt;</a:t>
            </a:r>
            <a:r>
              <a:rPr lang="nl-NL" b="0" dirty="0" err="1" smtClean="0">
                <a:latin typeface="Courier New"/>
                <a:cs typeface="Courier New"/>
              </a:rPr>
              <a:t>Goodbye</a:t>
            </a:r>
            <a:r>
              <a:rPr lang="nl-NL" b="0" dirty="0" smtClean="0">
                <a:latin typeface="Courier New"/>
                <a:cs typeface="Courier New"/>
              </a:rPr>
              <a:t>, 1&gt;</a:t>
            </a:r>
            <a:br>
              <a:rPr lang="nl-NL" b="0" dirty="0" smtClean="0">
                <a:latin typeface="Courier New"/>
                <a:cs typeface="Courier New"/>
              </a:rPr>
            </a:br>
            <a:r>
              <a:rPr lang="nl-NL" b="0" dirty="0" smtClean="0">
                <a:latin typeface="Courier New"/>
                <a:cs typeface="Courier New"/>
              </a:rPr>
              <a:t>&lt;</a:t>
            </a:r>
            <a:r>
              <a:rPr lang="nl-NL" b="0" dirty="0" err="1" smtClean="0">
                <a:latin typeface="Courier New"/>
                <a:cs typeface="Courier New"/>
              </a:rPr>
              <a:t>Hadoop</a:t>
            </a:r>
            <a:r>
              <a:rPr lang="nl-NL" b="0" dirty="0" smtClean="0">
                <a:latin typeface="Courier New"/>
                <a:cs typeface="Courier New"/>
              </a:rPr>
              <a:t>, 2&gt;</a:t>
            </a:r>
            <a:br>
              <a:rPr lang="nl-NL" b="0" dirty="0" smtClean="0">
                <a:latin typeface="Courier New"/>
                <a:cs typeface="Courier New"/>
              </a:rPr>
            </a:br>
            <a:r>
              <a:rPr lang="nl-NL" b="0" dirty="0" smtClean="0">
                <a:latin typeface="Courier New"/>
                <a:cs typeface="Courier New"/>
              </a:rPr>
              <a:t>&lt;</a:t>
            </a:r>
            <a:r>
              <a:rPr lang="nl-NL" b="0" dirty="0" err="1" smtClean="0">
                <a:latin typeface="Courier New"/>
                <a:cs typeface="Courier New"/>
              </a:rPr>
              <a:t>Hello</a:t>
            </a:r>
            <a:r>
              <a:rPr lang="nl-NL" b="0" dirty="0" smtClean="0">
                <a:latin typeface="Courier New"/>
                <a:cs typeface="Courier New"/>
              </a:rPr>
              <a:t>, 2&gt;</a:t>
            </a:r>
            <a:br>
              <a:rPr lang="nl-NL" b="0" dirty="0" smtClean="0">
                <a:latin typeface="Courier New"/>
                <a:cs typeface="Courier New"/>
              </a:rPr>
            </a:br>
            <a:r>
              <a:rPr lang="nl-NL" b="0" dirty="0" smtClean="0">
                <a:latin typeface="Courier New"/>
                <a:cs typeface="Courier New"/>
              </a:rPr>
              <a:t>&lt;World, 2&gt;</a:t>
            </a:r>
            <a:r>
              <a:rPr lang="en-US" dirty="0" smtClean="0"/>
              <a:t/>
            </a:r>
            <a:br>
              <a:rPr lang="en-US" dirty="0" smtClean="0"/>
            </a:br>
            <a:endParaRPr lang="en-US" dirty="0" smtClean="0"/>
          </a:p>
          <a:p>
            <a:endParaRPr lang="en-US" dirty="0"/>
          </a:p>
          <a:p>
            <a:endParaRPr lang="en-US" dirty="0" smtClean="0"/>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64</a:t>
            </a:fld>
            <a:endParaRPr lang="en-US" dirty="0"/>
          </a:p>
        </p:txBody>
      </p:sp>
      <p:sp>
        <p:nvSpPr>
          <p:cNvPr id="5" name="Footer Placeholder 4"/>
          <p:cNvSpPr>
            <a:spLocks noGrp="1"/>
          </p:cNvSpPr>
          <p:nvPr>
            <p:ph type="ftr" sz="quarter" idx="13"/>
          </p:nvPr>
        </p:nvSpPr>
        <p:spPr/>
        <p:txBody>
          <a:bodyPr/>
          <a:lstStyle/>
          <a:p>
            <a:pPr>
              <a:defRPr/>
            </a:pPr>
            <a:r>
              <a:rPr lang="en-US" smtClean="0"/>
              <a:t>Architecting the Future of Big Data</a:t>
            </a:r>
            <a:endParaRPr lang="en-US" dirty="0"/>
          </a:p>
        </p:txBody>
      </p:sp>
    </p:spTree>
    <p:extLst>
      <p:ext uri="{BB962C8B-B14F-4D97-AF65-F5344CB8AC3E}">
        <p14:creationId xmlns:p14="http://schemas.microsoft.com/office/powerpoint/2010/main" val="39753027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YARN High-Level Architecture</a:t>
            </a:r>
            <a:endParaRPr lang="en-US" dirty="0"/>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5837108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1480" y="0"/>
            <a:ext cx="10719366" cy="1067589"/>
          </a:xfrm>
        </p:spPr>
        <p:txBody>
          <a:bodyPr/>
          <a:lstStyle/>
          <a:p>
            <a:r>
              <a:rPr lang="en-US" dirty="0" smtClean="0"/>
              <a:t>Map Reduce V1 Architecture</a:t>
            </a:r>
            <a:endParaRPr lang="en-US" dirty="0"/>
          </a:p>
        </p:txBody>
      </p:sp>
      <p:sp>
        <p:nvSpPr>
          <p:cNvPr id="3" name="Content Placeholder 2"/>
          <p:cNvSpPr>
            <a:spLocks noGrp="1"/>
          </p:cNvSpPr>
          <p:nvPr>
            <p:ph idx="1"/>
          </p:nvPr>
        </p:nvSpPr>
        <p:spPr>
          <a:xfrm>
            <a:off x="346032" y="1133143"/>
            <a:ext cx="9416838" cy="4800600"/>
          </a:xfrm>
        </p:spPr>
        <p:txBody>
          <a:bodyPr/>
          <a:lstStyle/>
          <a:p>
            <a:pPr lvl="0">
              <a:buClr>
                <a:srgbClr val="69BE28"/>
              </a:buClr>
            </a:pPr>
            <a:r>
              <a:rPr lang="en-US" sz="2400" dirty="0" smtClean="0"/>
              <a:t>JobTracker</a:t>
            </a:r>
          </a:p>
          <a:p>
            <a:pPr lvl="1">
              <a:lnSpc>
                <a:spcPct val="150000"/>
              </a:lnSpc>
              <a:buClr>
                <a:srgbClr val="69BE28"/>
              </a:buClr>
            </a:pPr>
            <a:r>
              <a:rPr lang="en-US" sz="2200" dirty="0" smtClean="0"/>
              <a:t>Manages cluster resources and job scheduling</a:t>
            </a:r>
          </a:p>
          <a:p>
            <a:pPr>
              <a:buClr>
                <a:srgbClr val="69BE28"/>
              </a:buClr>
            </a:pPr>
            <a:r>
              <a:rPr lang="en-US" sz="2400" dirty="0" smtClean="0"/>
              <a:t>TaskTracker</a:t>
            </a:r>
          </a:p>
          <a:p>
            <a:pPr lvl="1">
              <a:lnSpc>
                <a:spcPct val="150000"/>
              </a:lnSpc>
              <a:buClr>
                <a:srgbClr val="69BE28"/>
              </a:buClr>
            </a:pPr>
            <a:r>
              <a:rPr lang="en-US" sz="2200" dirty="0" smtClean="0"/>
              <a:t>Per-node agent</a:t>
            </a:r>
          </a:p>
          <a:p>
            <a:pPr lvl="1">
              <a:lnSpc>
                <a:spcPct val="150000"/>
              </a:lnSpc>
              <a:buClr>
                <a:srgbClr val="69BE28"/>
              </a:buClr>
            </a:pPr>
            <a:r>
              <a:rPr lang="en-US" sz="2200" dirty="0" smtClean="0"/>
              <a:t>Manage tasks</a:t>
            </a:r>
          </a:p>
          <a:p>
            <a:pPr lvl="1">
              <a:lnSpc>
                <a:spcPct val="150000"/>
              </a:lnSpc>
              <a:buClr>
                <a:srgbClr val="69BE28"/>
              </a:buClr>
            </a:pPr>
            <a:endParaRPr lang="en-US" dirty="0"/>
          </a:p>
        </p:txBody>
      </p:sp>
      <p:pic>
        <p:nvPicPr>
          <p:cNvPr id="4" name="Picture 6" descr="MapReduceProcesses.pdf"/>
          <p:cNvPicPr>
            <a:picLocks noChangeAspect="1"/>
          </p:cNvPicPr>
          <p:nvPr/>
        </p:nvPicPr>
        <p:blipFill>
          <a:blip r:embed="rId3"/>
          <a:srcRect/>
          <a:stretch>
            <a:fillRect/>
          </a:stretch>
        </p:blipFill>
        <p:spPr bwMode="auto">
          <a:xfrm>
            <a:off x="4736645" y="1703479"/>
            <a:ext cx="6138852" cy="3744971"/>
          </a:xfrm>
          <a:prstGeom prst="rect">
            <a:avLst/>
          </a:prstGeom>
          <a:noFill/>
          <a:ln w="9525">
            <a:noFill/>
            <a:miter lim="800000"/>
            <a:headEnd/>
            <a:tailEnd/>
          </a:ln>
        </p:spPr>
      </p:pic>
    </p:spTree>
    <p:extLst>
      <p:ext uri="{BB962C8B-B14F-4D97-AF65-F5344CB8AC3E}">
        <p14:creationId xmlns:p14="http://schemas.microsoft.com/office/powerpoint/2010/main" val="2826066373"/>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1480" y="0"/>
            <a:ext cx="10719366" cy="1067589"/>
          </a:xfrm>
        </p:spPr>
        <p:txBody>
          <a:bodyPr/>
          <a:lstStyle/>
          <a:p>
            <a:r>
              <a:rPr lang="en-US" dirty="0" smtClean="0"/>
              <a:t>Map Reduce V1 Issues</a:t>
            </a:r>
            <a:endParaRPr lang="en-US" dirty="0"/>
          </a:p>
        </p:txBody>
      </p:sp>
      <p:sp>
        <p:nvSpPr>
          <p:cNvPr id="3" name="Content Placeholder 2"/>
          <p:cNvSpPr>
            <a:spLocks noGrp="1"/>
          </p:cNvSpPr>
          <p:nvPr>
            <p:ph idx="1"/>
          </p:nvPr>
        </p:nvSpPr>
        <p:spPr>
          <a:xfrm>
            <a:off x="346032" y="1133143"/>
            <a:ext cx="11401808" cy="5146100"/>
          </a:xfrm>
        </p:spPr>
        <p:txBody>
          <a:bodyPr/>
          <a:lstStyle/>
          <a:p>
            <a:pPr>
              <a:lnSpc>
                <a:spcPct val="150000"/>
              </a:lnSpc>
              <a:buClr>
                <a:srgbClr val="69BE28"/>
              </a:buClr>
            </a:pPr>
            <a:r>
              <a:rPr lang="en-US" dirty="0"/>
              <a:t>Scalability</a:t>
            </a:r>
          </a:p>
          <a:p>
            <a:pPr lvl="1">
              <a:buClr>
                <a:srgbClr val="69BE28"/>
              </a:buClr>
            </a:pPr>
            <a:r>
              <a:rPr lang="en-US" dirty="0"/>
              <a:t>Maximum Cluster size – 4,000 nodes</a:t>
            </a:r>
          </a:p>
          <a:p>
            <a:pPr lvl="1">
              <a:buClr>
                <a:srgbClr val="69BE28"/>
              </a:buClr>
            </a:pPr>
            <a:r>
              <a:rPr lang="en-US" dirty="0"/>
              <a:t>Maximum concurrent tasks – 40,000</a:t>
            </a:r>
          </a:p>
          <a:p>
            <a:pPr lvl="1">
              <a:buClr>
                <a:srgbClr val="69BE28"/>
              </a:buClr>
            </a:pPr>
            <a:r>
              <a:rPr lang="en-US" dirty="0"/>
              <a:t>Coarse synchronization in </a:t>
            </a:r>
            <a:r>
              <a:rPr lang="en-US" dirty="0" err="1"/>
              <a:t>JobTracker</a:t>
            </a:r>
            <a:endParaRPr lang="en-US" dirty="0"/>
          </a:p>
          <a:p>
            <a:pPr>
              <a:lnSpc>
                <a:spcPct val="150000"/>
              </a:lnSpc>
              <a:buClr>
                <a:srgbClr val="69BE28"/>
              </a:buClr>
            </a:pPr>
            <a:r>
              <a:rPr lang="en-US" dirty="0" smtClean="0"/>
              <a:t>Coarse Grained Resource Management</a:t>
            </a:r>
          </a:p>
          <a:p>
            <a:pPr>
              <a:lnSpc>
                <a:spcPct val="150000"/>
              </a:lnSpc>
              <a:buClr>
                <a:srgbClr val="69BE28"/>
              </a:buClr>
            </a:pPr>
            <a:r>
              <a:rPr lang="en-US" dirty="0" smtClean="0"/>
              <a:t>Single </a:t>
            </a:r>
            <a:r>
              <a:rPr lang="en-US" dirty="0"/>
              <a:t>point of </a:t>
            </a:r>
            <a:r>
              <a:rPr lang="en-US" dirty="0" smtClean="0"/>
              <a:t>failure – Mitigated by High Availability</a:t>
            </a:r>
            <a:endParaRPr lang="en-US" dirty="0"/>
          </a:p>
          <a:p>
            <a:pPr>
              <a:lnSpc>
                <a:spcPct val="150000"/>
              </a:lnSpc>
              <a:buClr>
                <a:srgbClr val="69BE28"/>
              </a:buClr>
            </a:pPr>
            <a:r>
              <a:rPr lang="en-US" dirty="0" smtClean="0"/>
              <a:t>Restart </a:t>
            </a:r>
            <a:r>
              <a:rPr lang="en-US" dirty="0"/>
              <a:t>is very tricky due to complex state</a:t>
            </a:r>
          </a:p>
        </p:txBody>
      </p:sp>
    </p:spTree>
    <p:extLst>
      <p:ext uri="{BB962C8B-B14F-4D97-AF65-F5344CB8AC3E}">
        <p14:creationId xmlns:p14="http://schemas.microsoft.com/office/powerpoint/2010/main" val="1197203213"/>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ounded Rectangle 63"/>
          <p:cNvSpPr/>
          <p:nvPr/>
        </p:nvSpPr>
        <p:spPr>
          <a:xfrm>
            <a:off x="5288227" y="2833161"/>
            <a:ext cx="6112869" cy="3305588"/>
          </a:xfrm>
          <a:prstGeom prst="roundRect">
            <a:avLst>
              <a:gd name="adj" fmla="val 2942"/>
            </a:avLst>
          </a:prstGeom>
          <a:solidFill>
            <a:schemeClr val="bg1">
              <a:lumMod val="10000"/>
              <a:lumOff val="90000"/>
            </a:schemeClr>
          </a:solidFill>
          <a:ln w="9525" cmpd="sng">
            <a:solidFill>
              <a:schemeClr val="bg1">
                <a:lumMod val="10000"/>
                <a:lumOff val="90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L="58738" algn="ctr"/>
            <a:endParaRPr lang="en-US" sz="2000" b="1" dirty="0">
              <a:solidFill>
                <a:srgbClr val="000000"/>
              </a:solidFill>
              <a:latin typeface="Calibri"/>
              <a:cs typeface="Calibri"/>
            </a:endParaRPr>
          </a:p>
        </p:txBody>
      </p:sp>
      <p:sp>
        <p:nvSpPr>
          <p:cNvPr id="63" name="Rounded Rectangle 62"/>
          <p:cNvSpPr/>
          <p:nvPr/>
        </p:nvSpPr>
        <p:spPr>
          <a:xfrm>
            <a:off x="867607" y="2833161"/>
            <a:ext cx="3610093" cy="3305588"/>
          </a:xfrm>
          <a:prstGeom prst="roundRect">
            <a:avLst>
              <a:gd name="adj" fmla="val 2942"/>
            </a:avLst>
          </a:prstGeom>
          <a:solidFill>
            <a:schemeClr val="bg1">
              <a:lumMod val="10000"/>
              <a:lumOff val="90000"/>
            </a:schemeClr>
          </a:solidFill>
          <a:ln w="9525" cmpd="sng">
            <a:solidFill>
              <a:schemeClr val="bg1">
                <a:lumMod val="10000"/>
                <a:lumOff val="90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L="58738" algn="ctr"/>
            <a:endParaRPr lang="en-US" sz="2000" b="1" dirty="0">
              <a:solidFill>
                <a:srgbClr val="000000"/>
              </a:solidFill>
              <a:latin typeface="Calibri"/>
              <a:cs typeface="Calibri"/>
            </a:endParaRPr>
          </a:p>
        </p:txBody>
      </p:sp>
      <p:sp>
        <p:nvSpPr>
          <p:cNvPr id="6" name="Title 5"/>
          <p:cNvSpPr>
            <a:spLocks noGrp="1"/>
          </p:cNvSpPr>
          <p:nvPr>
            <p:ph type="title"/>
          </p:nvPr>
        </p:nvSpPr>
        <p:spPr/>
        <p:txBody>
          <a:bodyPr>
            <a:normAutofit/>
          </a:bodyPr>
          <a:lstStyle/>
          <a:p>
            <a:r>
              <a:rPr lang="en-US" dirty="0" err="1" smtClean="0"/>
              <a:t>Hadoop</a:t>
            </a:r>
            <a:r>
              <a:rPr lang="en-US" dirty="0" smtClean="0"/>
              <a:t> The Project</a:t>
            </a:r>
            <a:endParaRPr lang="en-US" dirty="0"/>
          </a:p>
        </p:txBody>
      </p:sp>
      <p:sp>
        <p:nvSpPr>
          <p:cNvPr id="24" name="TextBox 23"/>
          <p:cNvSpPr txBox="1"/>
          <p:nvPr/>
        </p:nvSpPr>
        <p:spPr>
          <a:xfrm>
            <a:off x="1046279" y="2833161"/>
            <a:ext cx="3232839" cy="554266"/>
          </a:xfrm>
          <a:prstGeom prst="rect">
            <a:avLst/>
          </a:prstGeom>
        </p:spPr>
        <p:txBody>
          <a:bodyPr vert="horz" wrap="square" lIns="91440" tIns="45720" rIns="91440" bIns="45720" rtlCol="0">
            <a:noAutofit/>
          </a:bodyPr>
          <a:lstStyle>
            <a:defPPr>
              <a:defRPr lang="en-US"/>
            </a:defPPr>
            <a:lvl1pPr marL="285750" marR="0" indent="-285750" fontAlgn="auto">
              <a:lnSpc>
                <a:spcPct val="100000"/>
              </a:lnSpc>
              <a:spcBef>
                <a:spcPct val="20000"/>
              </a:spcBef>
              <a:spcAft>
                <a:spcPts val="0"/>
              </a:spcAft>
              <a:buClrTx/>
              <a:buSzTx/>
              <a:buFont typeface="Arial"/>
              <a:buChar char="•"/>
              <a:tabLst/>
              <a:defRPr kumimoji="0" b="0" i="0" u="none" strike="noStrike" cap="none" spc="0" normalizeH="0" baseline="0">
                <a:ln>
                  <a:noFill/>
                </a:ln>
                <a:solidFill>
                  <a:srgbClr val="1E1E1E"/>
                </a:solidFill>
                <a:effectLst/>
                <a:uLnTx/>
                <a:uFillTx/>
              </a:defRPr>
            </a:lvl1pPr>
          </a:lstStyle>
          <a:p>
            <a:pPr marL="0" indent="0" algn="ctr">
              <a:buNone/>
            </a:pPr>
            <a:r>
              <a:rPr lang="en-US" sz="2800" b="1" dirty="0">
                <a:solidFill>
                  <a:srgbClr val="33CC33"/>
                </a:solidFill>
              </a:rPr>
              <a:t>HADOOP </a:t>
            </a:r>
            <a:r>
              <a:rPr lang="en-US" sz="2800" b="1" dirty="0" smtClean="0">
                <a:solidFill>
                  <a:srgbClr val="33CC33"/>
                </a:solidFill>
              </a:rPr>
              <a:t>1.0</a:t>
            </a:r>
            <a:endParaRPr lang="en-US" dirty="0"/>
          </a:p>
        </p:txBody>
      </p:sp>
      <p:sp>
        <p:nvSpPr>
          <p:cNvPr id="29" name="Rounded Rectangle 28"/>
          <p:cNvSpPr/>
          <p:nvPr/>
        </p:nvSpPr>
        <p:spPr>
          <a:xfrm>
            <a:off x="1046278" y="5051421"/>
            <a:ext cx="3232841" cy="935867"/>
          </a:xfrm>
          <a:prstGeom prst="roundRect">
            <a:avLst>
              <a:gd name="adj" fmla="val 6525"/>
            </a:avLst>
          </a:prstGeom>
          <a:solidFill>
            <a:schemeClr val="accent1"/>
          </a:solidFill>
          <a:ln w="9525" cmpd="sng">
            <a:solidFill>
              <a:schemeClr val="bg1">
                <a:lumMod val="50000"/>
                <a:lumOff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b"/>
          <a:lstStyle/>
          <a:p>
            <a:pPr marL="58738" algn="ctr"/>
            <a:r>
              <a:rPr lang="en-US" sz="2400" b="1" dirty="0">
                <a:solidFill>
                  <a:srgbClr val="000000"/>
                </a:solidFill>
                <a:latin typeface="Calibri"/>
                <a:cs typeface="Calibri"/>
              </a:rPr>
              <a:t>HDFS</a:t>
            </a:r>
            <a:endParaRPr lang="en-US" sz="2000" b="1" dirty="0">
              <a:solidFill>
                <a:srgbClr val="000000"/>
              </a:solidFill>
              <a:latin typeface="Calibri"/>
              <a:cs typeface="Calibri"/>
            </a:endParaRPr>
          </a:p>
          <a:p>
            <a:pPr marL="58738" algn="ctr"/>
            <a:r>
              <a:rPr lang="en-US" sz="1200" dirty="0">
                <a:solidFill>
                  <a:srgbClr val="000000"/>
                </a:solidFill>
                <a:latin typeface="Calibri"/>
                <a:cs typeface="Calibri"/>
              </a:rPr>
              <a:t>(redundant, reliable storage)</a:t>
            </a:r>
          </a:p>
        </p:txBody>
      </p:sp>
      <p:sp>
        <p:nvSpPr>
          <p:cNvPr id="34" name="Rounded Rectangle 33"/>
          <p:cNvSpPr/>
          <p:nvPr/>
        </p:nvSpPr>
        <p:spPr>
          <a:xfrm>
            <a:off x="1046278" y="4207224"/>
            <a:ext cx="3232841" cy="935867"/>
          </a:xfrm>
          <a:prstGeom prst="roundRect">
            <a:avLst>
              <a:gd name="adj" fmla="val 6525"/>
            </a:avLst>
          </a:prstGeom>
          <a:solidFill>
            <a:schemeClr val="accent1">
              <a:lumMod val="20000"/>
              <a:lumOff val="80000"/>
            </a:schemeClr>
          </a:solidFill>
          <a:ln w="12700"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wrap="none" lIns="0" rIns="0" rtlCol="0" anchor="b"/>
          <a:lstStyle/>
          <a:p>
            <a:pPr algn="ctr"/>
            <a:r>
              <a:rPr lang="en-US" sz="2000" b="1" dirty="0" smtClean="0">
                <a:solidFill>
                  <a:schemeClr val="bg1">
                    <a:lumMod val="90000"/>
                    <a:lumOff val="10000"/>
                  </a:schemeClr>
                </a:solidFill>
                <a:latin typeface="Calibri"/>
                <a:cs typeface="Calibri"/>
              </a:rPr>
              <a:t>MapReduce</a:t>
            </a:r>
          </a:p>
          <a:p>
            <a:pPr algn="ctr"/>
            <a:r>
              <a:rPr lang="en-US" sz="1200" dirty="0" smtClean="0">
                <a:solidFill>
                  <a:schemeClr val="bg1">
                    <a:lumMod val="90000"/>
                    <a:lumOff val="10000"/>
                  </a:schemeClr>
                </a:solidFill>
                <a:latin typeface="Calibri"/>
                <a:cs typeface="Calibri"/>
              </a:rPr>
              <a:t>(cluster resource management</a:t>
            </a:r>
          </a:p>
          <a:p>
            <a:pPr algn="ctr"/>
            <a:r>
              <a:rPr lang="en-US" sz="1200" dirty="0" smtClean="0">
                <a:solidFill>
                  <a:schemeClr val="bg1">
                    <a:lumMod val="90000"/>
                    <a:lumOff val="10000"/>
                  </a:schemeClr>
                </a:solidFill>
                <a:latin typeface="Calibri"/>
                <a:cs typeface="Calibri"/>
              </a:rPr>
              <a:t> &amp; data processing)</a:t>
            </a:r>
            <a:endParaRPr lang="en-US" sz="1200" dirty="0">
              <a:solidFill>
                <a:schemeClr val="bg1">
                  <a:lumMod val="90000"/>
                  <a:lumOff val="10000"/>
                </a:schemeClr>
              </a:solidFill>
              <a:latin typeface="Calibri"/>
              <a:cs typeface="Calibri"/>
            </a:endParaRPr>
          </a:p>
        </p:txBody>
      </p:sp>
      <p:sp>
        <p:nvSpPr>
          <p:cNvPr id="55" name="Rounded Rectangle 54"/>
          <p:cNvSpPr/>
          <p:nvPr/>
        </p:nvSpPr>
        <p:spPr>
          <a:xfrm>
            <a:off x="5498297" y="5051421"/>
            <a:ext cx="5669591" cy="935867"/>
          </a:xfrm>
          <a:prstGeom prst="roundRect">
            <a:avLst>
              <a:gd name="adj" fmla="val 6525"/>
            </a:avLst>
          </a:prstGeom>
          <a:solidFill>
            <a:schemeClr val="accent1"/>
          </a:solidFill>
          <a:ln w="9525" cmpd="sng">
            <a:solidFill>
              <a:schemeClr val="bg1">
                <a:lumMod val="50000"/>
                <a:lumOff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b"/>
          <a:lstStyle/>
          <a:p>
            <a:pPr marL="58738" algn="ctr"/>
            <a:r>
              <a:rPr lang="en-US" sz="2400" b="1" dirty="0" smtClean="0">
                <a:solidFill>
                  <a:srgbClr val="000000"/>
                </a:solidFill>
                <a:latin typeface="Calibri"/>
                <a:cs typeface="Calibri"/>
              </a:rPr>
              <a:t>HDFS</a:t>
            </a:r>
            <a:endParaRPr lang="en-US" sz="2000" b="1" dirty="0" smtClean="0">
              <a:solidFill>
                <a:srgbClr val="000000"/>
              </a:solidFill>
              <a:latin typeface="Calibri"/>
              <a:cs typeface="Calibri"/>
            </a:endParaRPr>
          </a:p>
          <a:p>
            <a:pPr marL="58738" algn="ctr"/>
            <a:r>
              <a:rPr lang="en-US" sz="1200" dirty="0" smtClean="0">
                <a:solidFill>
                  <a:srgbClr val="000000"/>
                </a:solidFill>
                <a:latin typeface="Calibri"/>
                <a:cs typeface="Calibri"/>
              </a:rPr>
              <a:t>(redundant, reliable storage)</a:t>
            </a:r>
            <a:endParaRPr lang="en-US" sz="1200" dirty="0">
              <a:solidFill>
                <a:srgbClr val="000000"/>
              </a:solidFill>
              <a:latin typeface="Calibri"/>
              <a:cs typeface="Calibri"/>
            </a:endParaRPr>
          </a:p>
        </p:txBody>
      </p:sp>
      <p:sp>
        <p:nvSpPr>
          <p:cNvPr id="57" name="Rounded Rectangle 56"/>
          <p:cNvSpPr/>
          <p:nvPr/>
        </p:nvSpPr>
        <p:spPr>
          <a:xfrm>
            <a:off x="5498295" y="4339296"/>
            <a:ext cx="5669591" cy="803795"/>
          </a:xfrm>
          <a:prstGeom prst="roundRect">
            <a:avLst>
              <a:gd name="adj" fmla="val 6525"/>
            </a:avLst>
          </a:prstGeom>
          <a:solidFill>
            <a:schemeClr val="accent1">
              <a:lumMod val="60000"/>
              <a:lumOff val="40000"/>
            </a:schemeClr>
          </a:solidFill>
          <a:ln w="12700"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wrap="none" lIns="0" rIns="0" rtlCol="0" anchor="b"/>
          <a:lstStyle/>
          <a:p>
            <a:pPr algn="ctr"/>
            <a:r>
              <a:rPr lang="en-US" sz="2400" b="1" dirty="0" smtClean="0">
                <a:solidFill>
                  <a:schemeClr val="bg1">
                    <a:lumMod val="90000"/>
                    <a:lumOff val="10000"/>
                  </a:schemeClr>
                </a:solidFill>
                <a:latin typeface="Calibri"/>
                <a:cs typeface="Calibri"/>
              </a:rPr>
              <a:t>YARN</a:t>
            </a:r>
            <a:endParaRPr lang="en-US" b="1" dirty="0" smtClean="0">
              <a:solidFill>
                <a:schemeClr val="bg1">
                  <a:lumMod val="90000"/>
                  <a:lumOff val="10000"/>
                </a:schemeClr>
              </a:solidFill>
              <a:latin typeface="Calibri"/>
              <a:cs typeface="Calibri"/>
            </a:endParaRPr>
          </a:p>
          <a:p>
            <a:pPr algn="ctr"/>
            <a:r>
              <a:rPr lang="en-US" sz="1200" dirty="0" smtClean="0">
                <a:solidFill>
                  <a:schemeClr val="bg1">
                    <a:lumMod val="90000"/>
                    <a:lumOff val="10000"/>
                  </a:schemeClr>
                </a:solidFill>
                <a:latin typeface="Calibri"/>
                <a:cs typeface="Calibri"/>
              </a:rPr>
              <a:t>(cluster resource management)</a:t>
            </a:r>
            <a:endParaRPr lang="en-US" sz="1200" dirty="0">
              <a:solidFill>
                <a:schemeClr val="bg1">
                  <a:lumMod val="90000"/>
                  <a:lumOff val="10000"/>
                </a:schemeClr>
              </a:solidFill>
              <a:latin typeface="Calibri"/>
              <a:cs typeface="Calibri"/>
            </a:endParaRPr>
          </a:p>
        </p:txBody>
      </p:sp>
      <p:sp>
        <p:nvSpPr>
          <p:cNvPr id="56" name="Rounded Rectangle 55"/>
          <p:cNvSpPr/>
          <p:nvPr/>
        </p:nvSpPr>
        <p:spPr>
          <a:xfrm>
            <a:off x="5498296" y="3638723"/>
            <a:ext cx="2810252" cy="792537"/>
          </a:xfrm>
          <a:prstGeom prst="roundRect">
            <a:avLst>
              <a:gd name="adj" fmla="val 6525"/>
            </a:avLst>
          </a:prstGeom>
          <a:solidFill>
            <a:schemeClr val="accent1">
              <a:lumMod val="20000"/>
              <a:lumOff val="80000"/>
            </a:schemeClr>
          </a:solidFill>
          <a:ln w="12700"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wrap="none" lIns="0" rIns="0" rtlCol="0" anchor="ctr"/>
          <a:lstStyle/>
          <a:p>
            <a:pPr algn="ctr"/>
            <a:r>
              <a:rPr lang="en-US" sz="2000" b="1" dirty="0" smtClean="0">
                <a:solidFill>
                  <a:schemeClr val="bg1">
                    <a:lumMod val="90000"/>
                    <a:lumOff val="10000"/>
                  </a:schemeClr>
                </a:solidFill>
                <a:latin typeface="Calibri"/>
                <a:cs typeface="Calibri"/>
              </a:rPr>
              <a:t>MapReduce</a:t>
            </a:r>
          </a:p>
          <a:p>
            <a:pPr algn="ctr"/>
            <a:r>
              <a:rPr lang="en-US" sz="1200" dirty="0" smtClean="0">
                <a:solidFill>
                  <a:schemeClr val="bg1">
                    <a:lumMod val="90000"/>
                    <a:lumOff val="10000"/>
                  </a:schemeClr>
                </a:solidFill>
                <a:latin typeface="Calibri"/>
                <a:cs typeface="Calibri"/>
              </a:rPr>
              <a:t>(data processing)</a:t>
            </a:r>
            <a:endParaRPr lang="en-US" sz="1200" dirty="0">
              <a:solidFill>
                <a:schemeClr val="bg1">
                  <a:lumMod val="90000"/>
                  <a:lumOff val="10000"/>
                </a:schemeClr>
              </a:solidFill>
              <a:latin typeface="Calibri"/>
              <a:cs typeface="Calibri"/>
            </a:endParaRPr>
          </a:p>
        </p:txBody>
      </p:sp>
      <p:sp>
        <p:nvSpPr>
          <p:cNvPr id="58" name="Rounded Rectangle 57"/>
          <p:cNvSpPr/>
          <p:nvPr/>
        </p:nvSpPr>
        <p:spPr>
          <a:xfrm>
            <a:off x="8390626" y="3638723"/>
            <a:ext cx="2777263" cy="792537"/>
          </a:xfrm>
          <a:prstGeom prst="roundRect">
            <a:avLst>
              <a:gd name="adj" fmla="val 6525"/>
            </a:avLst>
          </a:prstGeom>
          <a:solidFill>
            <a:schemeClr val="accent1">
              <a:lumMod val="20000"/>
              <a:lumOff val="80000"/>
            </a:schemeClr>
          </a:solidFill>
          <a:ln w="12700"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wrap="none" lIns="0" rIns="0" rtlCol="0" anchor="ctr"/>
          <a:lstStyle/>
          <a:p>
            <a:pPr algn="ctr"/>
            <a:r>
              <a:rPr lang="en-US" sz="2000" b="1" dirty="0" smtClean="0">
                <a:solidFill>
                  <a:schemeClr val="bg1">
                    <a:lumMod val="90000"/>
                    <a:lumOff val="10000"/>
                  </a:schemeClr>
                </a:solidFill>
                <a:latin typeface="Calibri"/>
                <a:cs typeface="Calibri"/>
              </a:rPr>
              <a:t>Others</a:t>
            </a:r>
            <a:endParaRPr lang="en-US" b="1" dirty="0" smtClean="0">
              <a:solidFill>
                <a:schemeClr val="bg1">
                  <a:lumMod val="90000"/>
                  <a:lumOff val="10000"/>
                </a:schemeClr>
              </a:solidFill>
              <a:latin typeface="Calibri"/>
              <a:cs typeface="Calibri"/>
            </a:endParaRPr>
          </a:p>
          <a:p>
            <a:pPr algn="ctr"/>
            <a:r>
              <a:rPr lang="en-US" sz="1200" dirty="0" smtClean="0">
                <a:solidFill>
                  <a:schemeClr val="bg1">
                    <a:lumMod val="90000"/>
                    <a:lumOff val="10000"/>
                  </a:schemeClr>
                </a:solidFill>
                <a:latin typeface="Calibri"/>
                <a:cs typeface="Calibri"/>
              </a:rPr>
              <a:t>(data processing)</a:t>
            </a:r>
            <a:endParaRPr lang="en-US" sz="1200" dirty="0">
              <a:solidFill>
                <a:schemeClr val="bg1">
                  <a:lumMod val="90000"/>
                  <a:lumOff val="10000"/>
                </a:schemeClr>
              </a:solidFill>
              <a:latin typeface="Calibri"/>
              <a:cs typeface="Calibri"/>
            </a:endParaRPr>
          </a:p>
        </p:txBody>
      </p:sp>
      <p:grpSp>
        <p:nvGrpSpPr>
          <p:cNvPr id="51" name="Group 50"/>
          <p:cNvGrpSpPr/>
          <p:nvPr/>
        </p:nvGrpSpPr>
        <p:grpSpPr>
          <a:xfrm>
            <a:off x="6719474" y="4412312"/>
            <a:ext cx="288735" cy="164480"/>
            <a:chOff x="1359665" y="4586445"/>
            <a:chExt cx="256410" cy="215206"/>
          </a:xfrm>
        </p:grpSpPr>
        <p:sp>
          <p:nvSpPr>
            <p:cNvPr id="52" name="Trapezoid 51"/>
            <p:cNvSpPr/>
            <p:nvPr/>
          </p:nvSpPr>
          <p:spPr>
            <a:xfrm flipV="1">
              <a:off x="1359665" y="4608670"/>
              <a:ext cx="256410" cy="192981"/>
            </a:xfrm>
            <a:prstGeom prst="trapezoid">
              <a:avLst/>
            </a:prstGeom>
            <a:solidFill>
              <a:schemeClr val="accent1">
                <a:lumMod val="20000"/>
                <a:lumOff val="80000"/>
              </a:schemeClr>
            </a:solidFill>
            <a:ln w="12700"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1100" b="1">
                <a:solidFill>
                  <a:schemeClr val="bg1">
                    <a:lumMod val="75000"/>
                    <a:lumOff val="25000"/>
                  </a:schemeClr>
                </a:solidFill>
                <a:latin typeface="Calibri"/>
                <a:cs typeface="Calibri"/>
              </a:endParaRPr>
            </a:p>
          </p:txBody>
        </p:sp>
        <p:sp>
          <p:nvSpPr>
            <p:cNvPr id="54" name="Trapezoid 53"/>
            <p:cNvSpPr/>
            <p:nvPr/>
          </p:nvSpPr>
          <p:spPr>
            <a:xfrm flipV="1">
              <a:off x="1359665" y="4586445"/>
              <a:ext cx="256410" cy="192981"/>
            </a:xfrm>
            <a:prstGeom prst="trapezoid">
              <a:avLst/>
            </a:prstGeom>
            <a:solidFill>
              <a:schemeClr val="accent1">
                <a:lumMod val="20000"/>
                <a:lumOff val="80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1100" b="1">
                <a:solidFill>
                  <a:schemeClr val="bg1">
                    <a:lumMod val="75000"/>
                    <a:lumOff val="25000"/>
                  </a:schemeClr>
                </a:solidFill>
                <a:latin typeface="Calibri"/>
                <a:cs typeface="Calibri"/>
              </a:endParaRPr>
            </a:p>
          </p:txBody>
        </p:sp>
      </p:grpSp>
      <p:grpSp>
        <p:nvGrpSpPr>
          <p:cNvPr id="60" name="Group 59"/>
          <p:cNvGrpSpPr/>
          <p:nvPr/>
        </p:nvGrpSpPr>
        <p:grpSpPr>
          <a:xfrm>
            <a:off x="9618621" y="4411990"/>
            <a:ext cx="288735" cy="164480"/>
            <a:chOff x="1359665" y="4586445"/>
            <a:chExt cx="256410" cy="215206"/>
          </a:xfrm>
        </p:grpSpPr>
        <p:sp>
          <p:nvSpPr>
            <p:cNvPr id="61" name="Trapezoid 60"/>
            <p:cNvSpPr/>
            <p:nvPr/>
          </p:nvSpPr>
          <p:spPr>
            <a:xfrm flipV="1">
              <a:off x="1359665" y="4608670"/>
              <a:ext cx="256410" cy="192981"/>
            </a:xfrm>
            <a:prstGeom prst="trapezoid">
              <a:avLst/>
            </a:prstGeom>
            <a:solidFill>
              <a:schemeClr val="accent1">
                <a:lumMod val="20000"/>
                <a:lumOff val="80000"/>
              </a:schemeClr>
            </a:solidFill>
            <a:ln w="12700"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1100" b="1">
                <a:solidFill>
                  <a:schemeClr val="bg1">
                    <a:lumMod val="75000"/>
                    <a:lumOff val="25000"/>
                  </a:schemeClr>
                </a:solidFill>
                <a:latin typeface="Calibri"/>
                <a:cs typeface="Calibri"/>
              </a:endParaRPr>
            </a:p>
          </p:txBody>
        </p:sp>
        <p:sp>
          <p:nvSpPr>
            <p:cNvPr id="62" name="Trapezoid 61"/>
            <p:cNvSpPr/>
            <p:nvPr/>
          </p:nvSpPr>
          <p:spPr>
            <a:xfrm flipV="1">
              <a:off x="1359665" y="4586445"/>
              <a:ext cx="256410" cy="192981"/>
            </a:xfrm>
            <a:prstGeom prst="trapezoid">
              <a:avLst/>
            </a:prstGeom>
            <a:solidFill>
              <a:schemeClr val="accent1">
                <a:lumMod val="20000"/>
                <a:lumOff val="80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1100" b="1">
                <a:solidFill>
                  <a:schemeClr val="bg1">
                    <a:lumMod val="75000"/>
                    <a:lumOff val="25000"/>
                  </a:schemeClr>
                </a:solidFill>
                <a:latin typeface="Calibri"/>
                <a:cs typeface="Calibri"/>
              </a:endParaRPr>
            </a:p>
          </p:txBody>
        </p:sp>
      </p:grpSp>
      <p:sp>
        <p:nvSpPr>
          <p:cNvPr id="65" name="TextBox 64"/>
          <p:cNvSpPr txBox="1"/>
          <p:nvPr/>
        </p:nvSpPr>
        <p:spPr>
          <a:xfrm>
            <a:off x="6719474" y="2833161"/>
            <a:ext cx="3232839" cy="541566"/>
          </a:xfrm>
          <a:prstGeom prst="rect">
            <a:avLst/>
          </a:prstGeom>
        </p:spPr>
        <p:txBody>
          <a:bodyPr vert="horz" wrap="square" lIns="91440" tIns="45720" rIns="91440" bIns="45720" rtlCol="0">
            <a:noAutofit/>
          </a:bodyPr>
          <a:lstStyle>
            <a:defPPr>
              <a:defRPr lang="en-US"/>
            </a:defPPr>
            <a:lvl1pPr marL="285750" marR="0" indent="-285750" fontAlgn="auto">
              <a:lnSpc>
                <a:spcPct val="100000"/>
              </a:lnSpc>
              <a:spcBef>
                <a:spcPct val="20000"/>
              </a:spcBef>
              <a:spcAft>
                <a:spcPts val="0"/>
              </a:spcAft>
              <a:buClrTx/>
              <a:buSzTx/>
              <a:buFont typeface="Arial"/>
              <a:buChar char="•"/>
              <a:tabLst/>
              <a:defRPr kumimoji="0" b="0" i="0" u="none" strike="noStrike" cap="none" spc="0" normalizeH="0" baseline="0">
                <a:ln>
                  <a:noFill/>
                </a:ln>
                <a:solidFill>
                  <a:srgbClr val="1E1E1E"/>
                </a:solidFill>
                <a:effectLst/>
                <a:uLnTx/>
                <a:uFillTx/>
              </a:defRPr>
            </a:lvl1pPr>
          </a:lstStyle>
          <a:p>
            <a:pPr marL="0" indent="0" algn="ctr">
              <a:buNone/>
            </a:pPr>
            <a:r>
              <a:rPr lang="en-US" sz="2800" b="1" dirty="0">
                <a:solidFill>
                  <a:srgbClr val="33CC33"/>
                </a:solidFill>
              </a:rPr>
              <a:t>HADOOP </a:t>
            </a:r>
            <a:r>
              <a:rPr lang="en-US" sz="2800" b="1" dirty="0" smtClean="0">
                <a:solidFill>
                  <a:srgbClr val="33CC33"/>
                </a:solidFill>
              </a:rPr>
              <a:t>2.0</a:t>
            </a:r>
            <a:endParaRPr lang="en-US" dirty="0"/>
          </a:p>
        </p:txBody>
      </p:sp>
      <p:sp>
        <p:nvSpPr>
          <p:cNvPr id="2" name="Right Arrow 1"/>
          <p:cNvSpPr/>
          <p:nvPr/>
        </p:nvSpPr>
        <p:spPr>
          <a:xfrm>
            <a:off x="4349156" y="4006963"/>
            <a:ext cx="939071" cy="824749"/>
          </a:xfrm>
          <a:prstGeom prst="rightArrow">
            <a:avLst/>
          </a:prstGeom>
          <a:solidFill>
            <a:schemeClr val="bg1">
              <a:lumMod val="10000"/>
              <a:lumOff val="90000"/>
            </a:schemeClr>
          </a:solidFill>
          <a:ln w="9525" cmpd="sng">
            <a:solidFill>
              <a:schemeClr val="bg1">
                <a:lumMod val="10000"/>
                <a:lumOff val="90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L="58738" algn="ctr"/>
            <a:endParaRPr lang="en-US" sz="2000" b="1">
              <a:solidFill>
                <a:srgbClr val="000000"/>
              </a:solidFill>
              <a:latin typeface="Calibri"/>
              <a:cs typeface="Calibri"/>
            </a:endParaRPr>
          </a:p>
        </p:txBody>
      </p:sp>
      <p:sp>
        <p:nvSpPr>
          <p:cNvPr id="20" name="Slide Number Placeholder 5"/>
          <p:cNvSpPr>
            <a:spLocks noGrp="1"/>
          </p:cNvSpPr>
          <p:nvPr>
            <p:ph type="sldNum" sz="quarter" idx="4294967295"/>
          </p:nvPr>
        </p:nvSpPr>
        <p:spPr>
          <a:xfrm>
            <a:off x="8735325" y="6465889"/>
            <a:ext cx="2844059" cy="365125"/>
          </a:xfrm>
          <a:prstGeom prst="rect">
            <a:avLst/>
          </a:prstGeom>
        </p:spPr>
        <p:txBody>
          <a:bodyPr vert="horz" lIns="91440" tIns="45720" rIns="91440" bIns="45720" rtlCol="0" anchor="ctr"/>
          <a:lstStyle>
            <a:lvl1pPr algn="r" fontAlgn="auto">
              <a:spcBef>
                <a:spcPts val="0"/>
              </a:spcBef>
              <a:spcAft>
                <a:spcPts val="0"/>
              </a:spcAft>
              <a:defRPr sz="800" dirty="0" smtClean="0">
                <a:solidFill>
                  <a:schemeClr val="tx1"/>
                </a:solidFill>
                <a:latin typeface="+mn-lt"/>
                <a:ea typeface="+mn-ea"/>
                <a:cs typeface="+mn-cs"/>
              </a:defRPr>
            </a:lvl1pPr>
          </a:lstStyle>
          <a:p>
            <a:pPr>
              <a:defRPr/>
            </a:pPr>
            <a:r>
              <a:rPr lang="en-US" dirty="0">
                <a:solidFill>
                  <a:prstClr val="black"/>
                </a:solidFill>
                <a:latin typeface="Arial"/>
              </a:rPr>
              <a:t>Page </a:t>
            </a:r>
            <a:fld id="{BE3614C6-9B97-DA43-9EC2-F206459474B6}" type="slidenum">
              <a:rPr lang="en-US">
                <a:solidFill>
                  <a:prstClr val="black"/>
                </a:solidFill>
                <a:latin typeface="Arial"/>
              </a:rPr>
              <a:pPr>
                <a:defRPr/>
              </a:pPr>
              <a:t>68</a:t>
            </a:fld>
            <a:endParaRPr lang="en-US" dirty="0">
              <a:solidFill>
                <a:prstClr val="black"/>
              </a:solidFill>
              <a:latin typeface="Arial"/>
            </a:endParaRPr>
          </a:p>
        </p:txBody>
      </p:sp>
      <p:sp>
        <p:nvSpPr>
          <p:cNvPr id="3" name="TextBox 2"/>
          <p:cNvSpPr txBox="1"/>
          <p:nvPr/>
        </p:nvSpPr>
        <p:spPr>
          <a:xfrm>
            <a:off x="2330754" y="1635512"/>
            <a:ext cx="6893723" cy="625708"/>
          </a:xfrm>
          <a:prstGeom prst="rect">
            <a:avLst/>
          </a:prstGeom>
        </p:spPr>
        <p:txBody>
          <a:bodyPr vert="horz" wrap="square" lIns="91440" tIns="91440" rIns="91440" bIns="91440" rtlCol="0">
            <a:noAutofit/>
          </a:bodyPr>
          <a:lstStyle/>
          <a:p>
            <a:pPr algn="ctr"/>
            <a:r>
              <a:rPr lang="en-US" sz="3600" b="1" dirty="0" smtClean="0">
                <a:solidFill>
                  <a:schemeClr val="bg1">
                    <a:lumMod val="75000"/>
                    <a:lumOff val="25000"/>
                  </a:schemeClr>
                </a:solidFill>
              </a:rPr>
              <a:t>Moving Beyond Map reduce</a:t>
            </a:r>
            <a:endParaRPr lang="en-US" sz="3600" b="1" dirty="0">
              <a:solidFill>
                <a:schemeClr val="bg1">
                  <a:lumMod val="75000"/>
                  <a:lumOff val="25000"/>
                </a:schemeClr>
              </a:solidFill>
            </a:endParaRPr>
          </a:p>
        </p:txBody>
      </p:sp>
    </p:spTree>
    <p:extLst>
      <p:ext uri="{BB962C8B-B14F-4D97-AF65-F5344CB8AC3E}">
        <p14:creationId xmlns:p14="http://schemas.microsoft.com/office/powerpoint/2010/main" val="28006389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par>
                                <p:cTn id="23" presetID="10" presetClass="entr" presetSubtype="0" fill="hold"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500"/>
                                        <p:tgtEl>
                                          <p:spTgt spid="6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5"/>
                                        </p:tgtEl>
                                        <p:attrNameLst>
                                          <p:attrName>style.visibility</p:attrName>
                                        </p:attrNameLst>
                                      </p:cBhvr>
                                      <p:to>
                                        <p:strVal val="visible"/>
                                      </p:to>
                                    </p:set>
                                    <p:animEffect transition="in" filter="fade">
                                      <p:cBhvr>
                                        <p:cTn id="28" dur="500"/>
                                        <p:tgtEl>
                                          <p:spTgt spid="6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55" grpId="0" animBg="1"/>
      <p:bldP spid="57" grpId="0" animBg="1"/>
      <p:bldP spid="56" grpId="0" animBg="1"/>
      <p:bldP spid="58" grpId="0" animBg="1"/>
      <p:bldP spid="65" grpId="0"/>
      <p:bldP spid="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YARN</a:t>
            </a:r>
            <a:endParaRPr lang="en-US" dirty="0"/>
          </a:p>
        </p:txBody>
      </p:sp>
      <p:pic>
        <p:nvPicPr>
          <p:cNvPr id="3" name="Picture 2"/>
          <p:cNvPicPr>
            <a:picLocks noChangeAspect="1"/>
          </p:cNvPicPr>
          <p:nvPr/>
        </p:nvPicPr>
        <p:blipFill>
          <a:blip r:embed="rId2"/>
          <a:stretch>
            <a:fillRect/>
          </a:stretch>
        </p:blipFill>
        <p:spPr>
          <a:xfrm>
            <a:off x="6489838" y="1386405"/>
            <a:ext cx="5318073" cy="4178486"/>
          </a:xfrm>
          <a:prstGeom prst="rect">
            <a:avLst/>
          </a:prstGeom>
        </p:spPr>
      </p:pic>
      <p:sp>
        <p:nvSpPr>
          <p:cNvPr id="4" name="Content Placeholder 2"/>
          <p:cNvSpPr txBox="1">
            <a:spLocks/>
          </p:cNvSpPr>
          <p:nvPr/>
        </p:nvSpPr>
        <p:spPr>
          <a:xfrm>
            <a:off x="218773" y="1124114"/>
            <a:ext cx="5805082" cy="4856498"/>
          </a:xfrm>
          <a:prstGeom prst="rect">
            <a:avLst/>
          </a:prstGeom>
        </p:spPr>
        <p:txBody>
          <a:bodyPr/>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ヒラギノ角ゴ Pro W3" charset="-128"/>
                <a:cs typeface="ヒラギノ角ゴ Pro W3" charset="-128"/>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ヒラギノ角ゴ Pro W3" charset="-128"/>
                <a:cs typeface="ヒラギノ角ゴ Pro W3" charset="-128"/>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ヒラギノ角ゴ Pro W3" charset="-128"/>
                <a:cs typeface="ヒラギノ角ゴ Pro W3" charset="-128"/>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ヒラギノ角ゴ Pro W3" charset="-128"/>
                <a:cs typeface="ヒラギノ角ゴ Pro W3"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rgbClr val="69BE28"/>
              </a:buClr>
            </a:pPr>
            <a:r>
              <a:rPr lang="en-US" sz="2400" smtClean="0"/>
              <a:t>Resource Manager</a:t>
            </a:r>
          </a:p>
          <a:p>
            <a:pPr lvl="1">
              <a:buClr>
                <a:srgbClr val="69BE28"/>
              </a:buClr>
            </a:pPr>
            <a:r>
              <a:rPr lang="en-US" sz="2200" smtClean="0"/>
              <a:t>Global resource scheduler</a:t>
            </a:r>
          </a:p>
          <a:p>
            <a:pPr lvl="1">
              <a:buClr>
                <a:srgbClr val="69BE28"/>
              </a:buClr>
            </a:pPr>
            <a:r>
              <a:rPr lang="en-US" sz="2200" smtClean="0"/>
              <a:t>Hierarchical queues</a:t>
            </a:r>
          </a:p>
          <a:p>
            <a:pPr>
              <a:lnSpc>
                <a:spcPct val="150000"/>
              </a:lnSpc>
              <a:buClr>
                <a:srgbClr val="69BE28"/>
              </a:buClr>
            </a:pPr>
            <a:r>
              <a:rPr lang="en-US" sz="2400" smtClean="0"/>
              <a:t>Node Manager</a:t>
            </a:r>
          </a:p>
          <a:p>
            <a:pPr lvl="1">
              <a:buClr>
                <a:srgbClr val="69BE28"/>
              </a:buClr>
            </a:pPr>
            <a:r>
              <a:rPr lang="en-US" sz="2200" smtClean="0"/>
              <a:t>Per-machine agent</a:t>
            </a:r>
          </a:p>
          <a:p>
            <a:pPr lvl="1">
              <a:buClr>
                <a:srgbClr val="69BE28"/>
              </a:buClr>
            </a:pPr>
            <a:r>
              <a:rPr lang="en-US" sz="2200" smtClean="0"/>
              <a:t>Manages the life-cycle of container</a:t>
            </a:r>
          </a:p>
          <a:p>
            <a:pPr lvl="1">
              <a:buClr>
                <a:srgbClr val="69BE28"/>
              </a:buClr>
            </a:pPr>
            <a:r>
              <a:rPr lang="en-US" sz="2200" smtClean="0"/>
              <a:t>Container resource monitoring</a:t>
            </a:r>
          </a:p>
          <a:p>
            <a:pPr>
              <a:lnSpc>
                <a:spcPct val="150000"/>
              </a:lnSpc>
              <a:buClr>
                <a:srgbClr val="69BE28"/>
              </a:buClr>
            </a:pPr>
            <a:r>
              <a:rPr lang="en-US" sz="2400" smtClean="0"/>
              <a:t>Application Master</a:t>
            </a:r>
          </a:p>
          <a:p>
            <a:pPr lvl="1">
              <a:buClr>
                <a:srgbClr val="69BE28"/>
              </a:buClr>
            </a:pPr>
            <a:r>
              <a:rPr lang="en-US" sz="2200" smtClean="0"/>
              <a:t>Per-application</a:t>
            </a:r>
          </a:p>
          <a:p>
            <a:pPr lvl="1">
              <a:buClr>
                <a:srgbClr val="69BE28"/>
              </a:buClr>
            </a:pPr>
            <a:r>
              <a:rPr lang="en-US" sz="2200" smtClean="0"/>
              <a:t>Manages application scheduling and task execution</a:t>
            </a:r>
          </a:p>
          <a:p>
            <a:pPr lvl="1">
              <a:buClr>
                <a:srgbClr val="69BE28"/>
              </a:buClr>
            </a:pPr>
            <a:r>
              <a:rPr lang="en-US" sz="2200" smtClean="0"/>
              <a:t>E.g. MapReduce Application Master</a:t>
            </a:r>
          </a:p>
          <a:p>
            <a:pPr lvl="1">
              <a:buClr>
                <a:srgbClr val="69BE28"/>
              </a:buClr>
            </a:pPr>
            <a:endParaRPr lang="en-US" sz="2200" dirty="0"/>
          </a:p>
        </p:txBody>
      </p:sp>
    </p:spTree>
    <p:extLst>
      <p:ext uri="{BB962C8B-B14F-4D97-AF65-F5344CB8AC3E}">
        <p14:creationId xmlns:p14="http://schemas.microsoft.com/office/powerpoint/2010/main" val="209510213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148854" y="1355992"/>
            <a:ext cx="974354" cy="206684"/>
          </a:xfrm>
          <a:prstGeom prst="rect">
            <a:avLst/>
          </a:prstGeom>
        </p:spPr>
      </p:pic>
      <p:sp>
        <p:nvSpPr>
          <p:cNvPr id="4" name="TextBox 3"/>
          <p:cNvSpPr txBox="1"/>
          <p:nvPr/>
        </p:nvSpPr>
        <p:spPr>
          <a:xfrm>
            <a:off x="8874280" y="1117025"/>
            <a:ext cx="663057" cy="232381"/>
          </a:xfrm>
          <a:prstGeom prst="rect">
            <a:avLst/>
          </a:prstGeom>
          <a:noFill/>
        </p:spPr>
        <p:txBody>
          <a:bodyPr wrap="none" lIns="77733" tIns="38867" rIns="77733" bIns="38867" rtlCol="0">
            <a:spAutoFit/>
          </a:bodyPr>
          <a:lstStyle/>
          <a:p>
            <a:r>
              <a:rPr lang="en-US" sz="1000" b="1" dirty="0"/>
              <a:t>Security</a:t>
            </a:r>
          </a:p>
        </p:txBody>
      </p:sp>
      <p:sp>
        <p:nvSpPr>
          <p:cNvPr id="5" name="TextBox 4"/>
          <p:cNvSpPr txBox="1"/>
          <p:nvPr/>
        </p:nvSpPr>
        <p:spPr>
          <a:xfrm>
            <a:off x="7520053" y="1301564"/>
            <a:ext cx="3826130" cy="694046"/>
          </a:xfrm>
          <a:prstGeom prst="rect">
            <a:avLst/>
          </a:prstGeom>
          <a:noFill/>
        </p:spPr>
        <p:txBody>
          <a:bodyPr wrap="square" lIns="77733" tIns="38867" rIns="77733" bIns="38867" rtlCol="0">
            <a:spAutoFit/>
          </a:bodyPr>
          <a:lstStyle/>
          <a:p>
            <a:r>
              <a:rPr lang="en-US" sz="1000" b="1" dirty="0"/>
              <a:t>Knox </a:t>
            </a:r>
            <a:r>
              <a:rPr lang="en-US" sz="1000" dirty="0"/>
              <a:t>(perimeter security) is a REST gateway for Hadoop providing network isolation, SSO, authentication, authorization and auditing functions.</a:t>
            </a:r>
          </a:p>
          <a:p>
            <a:r>
              <a:rPr lang="en-US" sz="1000" b="1" dirty="0"/>
              <a:t>Ver:</a:t>
            </a:r>
            <a:r>
              <a:rPr lang="en-US" sz="1000" dirty="0"/>
              <a:t> </a:t>
            </a:r>
            <a:r>
              <a:rPr lang="en-US" sz="1000" dirty="0" smtClean="0"/>
              <a:t>0.5.0</a:t>
            </a:r>
            <a:endParaRPr lang="en-US" sz="1000" dirty="0"/>
          </a:p>
        </p:txBody>
      </p:sp>
      <p:pic>
        <p:nvPicPr>
          <p:cNvPr id="6" name="Picture 5"/>
          <p:cNvPicPr>
            <a:picLocks noChangeAspect="1"/>
          </p:cNvPicPr>
          <p:nvPr/>
        </p:nvPicPr>
        <p:blipFill>
          <a:blip r:embed="rId3"/>
          <a:stretch>
            <a:fillRect/>
          </a:stretch>
        </p:blipFill>
        <p:spPr>
          <a:xfrm>
            <a:off x="6090376" y="1792271"/>
            <a:ext cx="1091311" cy="861786"/>
          </a:xfrm>
          <a:prstGeom prst="rect">
            <a:avLst/>
          </a:prstGeom>
        </p:spPr>
      </p:pic>
      <p:sp>
        <p:nvSpPr>
          <p:cNvPr id="7" name="TextBox 6"/>
          <p:cNvSpPr txBox="1"/>
          <p:nvPr/>
        </p:nvSpPr>
        <p:spPr>
          <a:xfrm>
            <a:off x="7520053" y="2050162"/>
            <a:ext cx="3826130" cy="847935"/>
          </a:xfrm>
          <a:prstGeom prst="rect">
            <a:avLst/>
          </a:prstGeom>
          <a:noFill/>
        </p:spPr>
        <p:txBody>
          <a:bodyPr wrap="square" lIns="77733" tIns="38867" rIns="77733" bIns="38867" rtlCol="0">
            <a:spAutoFit/>
          </a:bodyPr>
          <a:lstStyle/>
          <a:p>
            <a:r>
              <a:rPr lang="en-US" sz="1000" b="1" dirty="0" smtClean="0"/>
              <a:t>Ranger </a:t>
            </a:r>
            <a:r>
              <a:rPr lang="en-US" sz="1000" dirty="0"/>
              <a:t>(security management) is a framework to monitor and manage security assets across a cluster. It provides central administration, monitoring and security hooks for Hadoop applications</a:t>
            </a:r>
            <a:r>
              <a:rPr lang="en-US" sz="1000" dirty="0" smtClean="0"/>
              <a:t>.</a:t>
            </a:r>
          </a:p>
          <a:p>
            <a:r>
              <a:rPr lang="en-US" sz="1000" b="1" dirty="0"/>
              <a:t>Ver:</a:t>
            </a:r>
            <a:r>
              <a:rPr lang="en-US" sz="1000" dirty="0"/>
              <a:t> </a:t>
            </a:r>
            <a:r>
              <a:rPr lang="en-US" sz="1000" dirty="0" smtClean="0"/>
              <a:t>0.4.0</a:t>
            </a:r>
            <a:endParaRPr lang="en-US" sz="1000" dirty="0"/>
          </a:p>
        </p:txBody>
      </p:sp>
      <p:pic>
        <p:nvPicPr>
          <p:cNvPr id="12" name="Picture 11"/>
          <p:cNvPicPr>
            <a:picLocks noChangeAspect="1"/>
          </p:cNvPicPr>
          <p:nvPr/>
        </p:nvPicPr>
        <p:blipFill>
          <a:blip r:embed="rId4"/>
          <a:stretch>
            <a:fillRect/>
          </a:stretch>
        </p:blipFill>
        <p:spPr>
          <a:xfrm>
            <a:off x="5986604" y="4090891"/>
            <a:ext cx="1298854" cy="228983"/>
          </a:xfrm>
          <a:prstGeom prst="rect">
            <a:avLst/>
          </a:prstGeom>
        </p:spPr>
      </p:pic>
      <p:sp>
        <p:nvSpPr>
          <p:cNvPr id="13" name="TextBox 12"/>
          <p:cNvSpPr txBox="1"/>
          <p:nvPr/>
        </p:nvSpPr>
        <p:spPr>
          <a:xfrm>
            <a:off x="8365521" y="2930436"/>
            <a:ext cx="1781653" cy="232381"/>
          </a:xfrm>
          <a:prstGeom prst="rect">
            <a:avLst/>
          </a:prstGeom>
          <a:noFill/>
        </p:spPr>
        <p:txBody>
          <a:bodyPr wrap="none" lIns="77733" tIns="38867" rIns="77733" bIns="38867" rtlCol="0">
            <a:spAutoFit/>
          </a:bodyPr>
          <a:lstStyle/>
          <a:p>
            <a:r>
              <a:rPr lang="en-US" sz="1000" b="1" dirty="0"/>
              <a:t>Operations &amp; Management</a:t>
            </a:r>
          </a:p>
        </p:txBody>
      </p:sp>
      <p:sp>
        <p:nvSpPr>
          <p:cNvPr id="14" name="TextBox 13"/>
          <p:cNvSpPr txBox="1"/>
          <p:nvPr/>
        </p:nvSpPr>
        <p:spPr>
          <a:xfrm>
            <a:off x="7520053" y="3982185"/>
            <a:ext cx="3826130" cy="694046"/>
          </a:xfrm>
          <a:prstGeom prst="rect">
            <a:avLst/>
          </a:prstGeom>
          <a:noFill/>
        </p:spPr>
        <p:txBody>
          <a:bodyPr wrap="square" lIns="77733" tIns="38867" rIns="77733" bIns="38867" rtlCol="0">
            <a:spAutoFit/>
          </a:bodyPr>
          <a:lstStyle/>
          <a:p>
            <a:r>
              <a:rPr lang="en-US" sz="1000" b="1" dirty="0" err="1"/>
              <a:t>Oozie</a:t>
            </a:r>
            <a:r>
              <a:rPr lang="en-US" sz="1000" dirty="0"/>
              <a:t> (job scheduling) </a:t>
            </a:r>
            <a:r>
              <a:rPr lang="en-US" sz="1000" dirty="0" err="1"/>
              <a:t>Oozie</a:t>
            </a:r>
            <a:r>
              <a:rPr lang="en-US" sz="1000" dirty="0"/>
              <a:t> enables administrators to build complex data transformations, enables greater control over long-running jobs and can schedule repetitions of those jobs.</a:t>
            </a:r>
          </a:p>
          <a:p>
            <a:r>
              <a:rPr lang="en-US" sz="1000" dirty="0"/>
              <a:t>Ver: </a:t>
            </a:r>
            <a:r>
              <a:rPr lang="en-US" sz="1000" dirty="0" smtClean="0"/>
              <a:t>4.1.0</a:t>
            </a:r>
            <a:r>
              <a:rPr lang="en-US" sz="1000" dirty="0"/>
              <a:t>.</a:t>
            </a:r>
          </a:p>
        </p:txBody>
      </p:sp>
      <p:pic>
        <p:nvPicPr>
          <p:cNvPr id="15" name="Picture 14"/>
          <p:cNvPicPr>
            <a:picLocks noChangeAspect="1"/>
          </p:cNvPicPr>
          <p:nvPr/>
        </p:nvPicPr>
        <p:blipFill>
          <a:blip r:embed="rId5"/>
          <a:stretch>
            <a:fillRect/>
          </a:stretch>
        </p:blipFill>
        <p:spPr>
          <a:xfrm>
            <a:off x="6370005" y="4750571"/>
            <a:ext cx="532052" cy="399143"/>
          </a:xfrm>
          <a:prstGeom prst="rect">
            <a:avLst/>
          </a:prstGeom>
        </p:spPr>
      </p:pic>
      <p:sp>
        <p:nvSpPr>
          <p:cNvPr id="16" name="TextBox 15"/>
          <p:cNvSpPr txBox="1"/>
          <p:nvPr/>
        </p:nvSpPr>
        <p:spPr>
          <a:xfrm>
            <a:off x="7520053" y="4645902"/>
            <a:ext cx="3928870" cy="847935"/>
          </a:xfrm>
          <a:prstGeom prst="rect">
            <a:avLst/>
          </a:prstGeom>
          <a:noFill/>
        </p:spPr>
        <p:txBody>
          <a:bodyPr wrap="square" lIns="77733" tIns="38867" rIns="77733" bIns="38867" rtlCol="0">
            <a:spAutoFit/>
          </a:bodyPr>
          <a:lstStyle/>
          <a:p>
            <a:r>
              <a:rPr lang="en-US" sz="1000" b="1" dirty="0" err="1"/>
              <a:t>Ambari</a:t>
            </a:r>
            <a:r>
              <a:rPr lang="en-US" sz="1000" b="1" dirty="0"/>
              <a:t> </a:t>
            </a:r>
            <a:r>
              <a:rPr lang="en-US" sz="1000" dirty="0"/>
              <a:t>(cluster management) is an operational</a:t>
            </a:r>
          </a:p>
          <a:p>
            <a:r>
              <a:rPr lang="en-US" sz="1000" dirty="0"/>
              <a:t>framework to provision, manage and monitor Hadoop clusters. It includes a web interface for administrators to start/stop/test services and change configurations.</a:t>
            </a:r>
          </a:p>
          <a:p>
            <a:r>
              <a:rPr lang="en-US" sz="1000" b="1" dirty="0"/>
              <a:t>Ver:</a:t>
            </a:r>
            <a:r>
              <a:rPr lang="en-US" sz="1000" dirty="0"/>
              <a:t> </a:t>
            </a:r>
            <a:r>
              <a:rPr lang="en-US" sz="1000" dirty="0" smtClean="0"/>
              <a:t>1.7.0</a:t>
            </a:r>
            <a:endParaRPr lang="en-US" sz="1000" dirty="0"/>
          </a:p>
        </p:txBody>
      </p:sp>
      <p:sp>
        <p:nvSpPr>
          <p:cNvPr id="17" name="TextBox 16"/>
          <p:cNvSpPr txBox="1"/>
          <p:nvPr/>
        </p:nvSpPr>
        <p:spPr>
          <a:xfrm>
            <a:off x="7520053" y="3145994"/>
            <a:ext cx="3826130" cy="847935"/>
          </a:xfrm>
          <a:prstGeom prst="rect">
            <a:avLst/>
          </a:prstGeom>
          <a:noFill/>
        </p:spPr>
        <p:txBody>
          <a:bodyPr wrap="square" lIns="77733" tIns="38867" rIns="77733" bIns="38867" rtlCol="0">
            <a:spAutoFit/>
          </a:bodyPr>
          <a:lstStyle/>
          <a:p>
            <a:r>
              <a:rPr lang="en-US" sz="1000" b="1" dirty="0"/>
              <a:t>Zookeeper</a:t>
            </a:r>
            <a:r>
              <a:rPr lang="en-US" sz="1000" dirty="0"/>
              <a:t> is a distributed configuration and synchronization service and a naming registry for distributed. Distributed applications use Zookeeper to store and mediate updates to</a:t>
            </a:r>
          </a:p>
          <a:p>
            <a:r>
              <a:rPr lang="en-US" sz="1000" dirty="0"/>
              <a:t>important configuration information.</a:t>
            </a:r>
          </a:p>
          <a:p>
            <a:r>
              <a:rPr lang="en-US" sz="1000" b="1" dirty="0"/>
              <a:t>Ver:</a:t>
            </a:r>
            <a:r>
              <a:rPr lang="en-US" sz="1000" dirty="0"/>
              <a:t> </a:t>
            </a:r>
            <a:r>
              <a:rPr lang="en-US" sz="1000" dirty="0" smtClean="0"/>
              <a:t>3.4.6</a:t>
            </a:r>
            <a:endParaRPr lang="en-US" sz="1000" dirty="0"/>
          </a:p>
        </p:txBody>
      </p:sp>
      <p:pic>
        <p:nvPicPr>
          <p:cNvPr id="18" name="Picture 17"/>
          <p:cNvPicPr>
            <a:picLocks noChangeAspect="1"/>
          </p:cNvPicPr>
          <p:nvPr/>
        </p:nvPicPr>
        <p:blipFill>
          <a:blip r:embed="rId6"/>
          <a:stretch>
            <a:fillRect/>
          </a:stretch>
        </p:blipFill>
        <p:spPr>
          <a:xfrm>
            <a:off x="6346482" y="3175850"/>
            <a:ext cx="579099" cy="618142"/>
          </a:xfrm>
          <a:prstGeom prst="rect">
            <a:avLst/>
          </a:prstGeom>
        </p:spPr>
      </p:pic>
      <p:pic>
        <p:nvPicPr>
          <p:cNvPr id="22" name="Picture 21"/>
          <p:cNvPicPr>
            <a:picLocks noChangeAspect="1"/>
          </p:cNvPicPr>
          <p:nvPr/>
        </p:nvPicPr>
        <p:blipFill>
          <a:blip r:embed="rId7"/>
          <a:stretch>
            <a:fillRect/>
          </a:stretch>
        </p:blipFill>
        <p:spPr>
          <a:xfrm>
            <a:off x="5992210" y="5636964"/>
            <a:ext cx="1287643" cy="241496"/>
          </a:xfrm>
          <a:prstGeom prst="rect">
            <a:avLst/>
          </a:prstGeom>
        </p:spPr>
      </p:pic>
      <p:sp>
        <p:nvSpPr>
          <p:cNvPr id="23" name="TextBox 22"/>
          <p:cNvSpPr txBox="1"/>
          <p:nvPr/>
        </p:nvSpPr>
        <p:spPr>
          <a:xfrm>
            <a:off x="7520053" y="5553745"/>
            <a:ext cx="3928870" cy="847935"/>
          </a:xfrm>
          <a:prstGeom prst="rect">
            <a:avLst/>
          </a:prstGeom>
          <a:noFill/>
        </p:spPr>
        <p:txBody>
          <a:bodyPr wrap="square" lIns="77733" tIns="38867" rIns="77733" bIns="38867" rtlCol="0">
            <a:spAutoFit/>
          </a:bodyPr>
          <a:lstStyle/>
          <a:p>
            <a:r>
              <a:rPr lang="en-US" sz="1000" b="1" dirty="0"/>
              <a:t>Hue </a:t>
            </a:r>
            <a:r>
              <a:rPr lang="en-US" sz="1000" dirty="0"/>
              <a:t>(Hadoop Use Experience) Web interface that supports Apache Hadoop and its ecosystem. Hue aggregates the most common Apache Hadoop components into a single interface and targets the user experience.</a:t>
            </a:r>
          </a:p>
          <a:p>
            <a:r>
              <a:rPr lang="en-US" sz="1000" b="1" dirty="0"/>
              <a:t>Ver:</a:t>
            </a:r>
            <a:r>
              <a:rPr lang="en-US" sz="1000" dirty="0"/>
              <a:t> </a:t>
            </a:r>
            <a:r>
              <a:rPr lang="en-US" sz="1000" dirty="0" smtClean="0"/>
              <a:t>2.6.1</a:t>
            </a:r>
            <a:endParaRPr lang="en-US" sz="1000" dirty="0"/>
          </a:p>
        </p:txBody>
      </p:sp>
      <p:sp>
        <p:nvSpPr>
          <p:cNvPr id="21" name="Title 20"/>
          <p:cNvSpPr>
            <a:spLocks noGrp="1"/>
          </p:cNvSpPr>
          <p:nvPr>
            <p:ph type="title"/>
          </p:nvPr>
        </p:nvSpPr>
        <p:spPr/>
        <p:txBody>
          <a:bodyPr/>
          <a:lstStyle/>
          <a:p>
            <a:r>
              <a:rPr lang="en-US" dirty="0" smtClean="0"/>
              <a:t>Who’s Who in the Zoo</a:t>
            </a:r>
            <a:endParaRPr lang="en-US" dirty="0"/>
          </a:p>
        </p:txBody>
      </p:sp>
      <p:pic>
        <p:nvPicPr>
          <p:cNvPr id="33" name="Picture 32"/>
          <p:cNvPicPr>
            <a:picLocks noChangeAspect="1"/>
          </p:cNvPicPr>
          <p:nvPr/>
        </p:nvPicPr>
        <p:blipFill>
          <a:blip r:embed="rId8"/>
          <a:stretch>
            <a:fillRect/>
          </a:stretch>
        </p:blipFill>
        <p:spPr>
          <a:xfrm>
            <a:off x="564530" y="3463659"/>
            <a:ext cx="580420" cy="435429"/>
          </a:xfrm>
          <a:prstGeom prst="rect">
            <a:avLst/>
          </a:prstGeom>
        </p:spPr>
      </p:pic>
      <p:sp>
        <p:nvSpPr>
          <p:cNvPr id="34" name="TextBox 33"/>
          <p:cNvSpPr txBox="1"/>
          <p:nvPr/>
        </p:nvSpPr>
        <p:spPr>
          <a:xfrm>
            <a:off x="1567701" y="3326606"/>
            <a:ext cx="3826130" cy="694046"/>
          </a:xfrm>
          <a:prstGeom prst="rect">
            <a:avLst/>
          </a:prstGeom>
          <a:noFill/>
        </p:spPr>
        <p:txBody>
          <a:bodyPr wrap="square" lIns="77733" tIns="38867" rIns="77733" bIns="38867" rtlCol="0">
            <a:spAutoFit/>
          </a:bodyPr>
          <a:lstStyle/>
          <a:p>
            <a:r>
              <a:rPr lang="en-US" sz="1000" b="1" dirty="0"/>
              <a:t>Storm</a:t>
            </a:r>
            <a:r>
              <a:rPr lang="en-US" sz="1000" dirty="0"/>
              <a:t> (data streaming). Distributed real-time computation system for processing fast, large streams of data. Storm topologies can be written in any programming </a:t>
            </a:r>
            <a:r>
              <a:rPr lang="en-US" sz="1000" dirty="0" smtClean="0"/>
              <a:t>language.</a:t>
            </a:r>
            <a:endParaRPr lang="en-US" sz="1000" dirty="0"/>
          </a:p>
          <a:p>
            <a:r>
              <a:rPr lang="en-US" sz="1000" b="1" dirty="0"/>
              <a:t>Ver:</a:t>
            </a:r>
            <a:r>
              <a:rPr lang="en-US" sz="1000" dirty="0"/>
              <a:t> </a:t>
            </a:r>
            <a:r>
              <a:rPr lang="en-US" sz="1000" dirty="0" smtClean="0"/>
              <a:t>0.9.3</a:t>
            </a:r>
            <a:endParaRPr lang="en-US" sz="1000" dirty="0"/>
          </a:p>
        </p:txBody>
      </p:sp>
      <p:sp>
        <p:nvSpPr>
          <p:cNvPr id="35" name="TextBox 34"/>
          <p:cNvSpPr txBox="1"/>
          <p:nvPr/>
        </p:nvSpPr>
        <p:spPr>
          <a:xfrm>
            <a:off x="2197266" y="1117025"/>
            <a:ext cx="1724671" cy="232381"/>
          </a:xfrm>
          <a:prstGeom prst="rect">
            <a:avLst/>
          </a:prstGeom>
          <a:noFill/>
        </p:spPr>
        <p:txBody>
          <a:bodyPr wrap="none" lIns="77733" tIns="38867" rIns="77733" bIns="38867" rtlCol="0">
            <a:spAutoFit/>
          </a:bodyPr>
          <a:lstStyle/>
          <a:p>
            <a:r>
              <a:rPr lang="en-US" sz="1000" b="1" dirty="0"/>
              <a:t>Governance &amp; Integration</a:t>
            </a:r>
          </a:p>
        </p:txBody>
      </p:sp>
      <p:pic>
        <p:nvPicPr>
          <p:cNvPr id="36" name="Picture 35" descr="falcon-icon.tif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3611" y="1493204"/>
            <a:ext cx="502258" cy="501920"/>
          </a:xfrm>
          <a:prstGeom prst="rect">
            <a:avLst/>
          </a:prstGeom>
        </p:spPr>
      </p:pic>
      <p:sp>
        <p:nvSpPr>
          <p:cNvPr id="37" name="TextBox 36"/>
          <p:cNvSpPr txBox="1"/>
          <p:nvPr/>
        </p:nvSpPr>
        <p:spPr>
          <a:xfrm>
            <a:off x="1560047" y="1438776"/>
            <a:ext cx="3826130" cy="694046"/>
          </a:xfrm>
          <a:prstGeom prst="rect">
            <a:avLst/>
          </a:prstGeom>
          <a:noFill/>
        </p:spPr>
        <p:txBody>
          <a:bodyPr wrap="square" lIns="77733" tIns="38867" rIns="77733" bIns="38867" rtlCol="0">
            <a:spAutoFit/>
          </a:bodyPr>
          <a:lstStyle/>
          <a:p>
            <a:r>
              <a:rPr lang="en-US" sz="1000" b="1" dirty="0"/>
              <a:t>Falcon</a:t>
            </a:r>
            <a:r>
              <a:rPr lang="en-US" sz="1000" dirty="0"/>
              <a:t> is a data governance engine that defines </a:t>
            </a:r>
            <a:r>
              <a:rPr lang="en-US" sz="1000" dirty="0" err="1"/>
              <a:t>Oozie</a:t>
            </a:r>
            <a:r>
              <a:rPr lang="en-US" sz="1000" dirty="0"/>
              <a:t> data pipelines, monitors those pipelines (in coordination with </a:t>
            </a:r>
            <a:r>
              <a:rPr lang="en-US" sz="1000" dirty="0" err="1"/>
              <a:t>Ambari</a:t>
            </a:r>
            <a:r>
              <a:rPr lang="en-US" sz="1000" dirty="0"/>
              <a:t>), and tracks those pipelines for dependencies and audits.</a:t>
            </a:r>
          </a:p>
          <a:p>
            <a:r>
              <a:rPr lang="en-US" sz="1000" b="1" dirty="0"/>
              <a:t>Ver: </a:t>
            </a:r>
            <a:r>
              <a:rPr lang="en-US" sz="1000" dirty="0" smtClean="0"/>
              <a:t>0.6.0</a:t>
            </a:r>
            <a:endParaRPr lang="en-US" sz="1000" dirty="0"/>
          </a:p>
        </p:txBody>
      </p:sp>
      <p:pic>
        <p:nvPicPr>
          <p:cNvPr id="38" name="Picture 37"/>
          <p:cNvPicPr>
            <a:picLocks noChangeAspect="1"/>
          </p:cNvPicPr>
          <p:nvPr/>
        </p:nvPicPr>
        <p:blipFill>
          <a:blip r:embed="rId10"/>
          <a:stretch>
            <a:fillRect/>
          </a:stretch>
        </p:blipFill>
        <p:spPr>
          <a:xfrm>
            <a:off x="259153" y="2236594"/>
            <a:ext cx="1191174" cy="272226"/>
          </a:xfrm>
          <a:prstGeom prst="rect">
            <a:avLst/>
          </a:prstGeom>
        </p:spPr>
      </p:pic>
      <p:sp>
        <p:nvSpPr>
          <p:cNvPr id="39" name="TextBox 38"/>
          <p:cNvSpPr txBox="1"/>
          <p:nvPr/>
        </p:nvSpPr>
        <p:spPr>
          <a:xfrm>
            <a:off x="1560047" y="2150274"/>
            <a:ext cx="3826130" cy="540158"/>
          </a:xfrm>
          <a:prstGeom prst="rect">
            <a:avLst/>
          </a:prstGeom>
          <a:noFill/>
        </p:spPr>
        <p:txBody>
          <a:bodyPr wrap="square" lIns="77733" tIns="38867" rIns="77733" bIns="38867" rtlCol="0">
            <a:spAutoFit/>
          </a:bodyPr>
          <a:lstStyle/>
          <a:p>
            <a:r>
              <a:rPr lang="en-US" sz="1000" b="1" dirty="0"/>
              <a:t>Scoop</a:t>
            </a:r>
            <a:r>
              <a:rPr lang="en-US" sz="1000" dirty="0"/>
              <a:t> is a tool that efficiently transfers bulk data between Hadoop and structured </a:t>
            </a:r>
            <a:r>
              <a:rPr lang="en-US" sz="1000" dirty="0" err="1"/>
              <a:t>datastores</a:t>
            </a:r>
            <a:r>
              <a:rPr lang="en-US" sz="1000" dirty="0"/>
              <a:t> such as relational databases.</a:t>
            </a:r>
          </a:p>
          <a:p>
            <a:r>
              <a:rPr lang="en-US" sz="1000" b="1" dirty="0"/>
              <a:t>Ver: </a:t>
            </a:r>
            <a:r>
              <a:rPr lang="en-US" sz="1000" dirty="0" smtClean="0"/>
              <a:t>1.4.5</a:t>
            </a:r>
            <a:endParaRPr lang="en-US" sz="1000" dirty="0"/>
          </a:p>
        </p:txBody>
      </p:sp>
      <p:pic>
        <p:nvPicPr>
          <p:cNvPr id="40" name="Picture 39"/>
          <p:cNvPicPr>
            <a:picLocks noChangeAspect="1"/>
          </p:cNvPicPr>
          <p:nvPr/>
        </p:nvPicPr>
        <p:blipFill>
          <a:blip r:embed="rId11"/>
          <a:stretch>
            <a:fillRect/>
          </a:stretch>
        </p:blipFill>
        <p:spPr>
          <a:xfrm>
            <a:off x="468551" y="2659255"/>
            <a:ext cx="772378" cy="579434"/>
          </a:xfrm>
          <a:prstGeom prst="rect">
            <a:avLst/>
          </a:prstGeom>
        </p:spPr>
      </p:pic>
      <p:sp>
        <p:nvSpPr>
          <p:cNvPr id="41" name="TextBox 40"/>
          <p:cNvSpPr txBox="1"/>
          <p:nvPr/>
        </p:nvSpPr>
        <p:spPr>
          <a:xfrm>
            <a:off x="1560047" y="2704392"/>
            <a:ext cx="3826130" cy="540158"/>
          </a:xfrm>
          <a:prstGeom prst="rect">
            <a:avLst/>
          </a:prstGeom>
          <a:noFill/>
        </p:spPr>
        <p:txBody>
          <a:bodyPr wrap="square" lIns="77733" tIns="38867" rIns="77733" bIns="38867" rtlCol="0">
            <a:spAutoFit/>
          </a:bodyPr>
          <a:lstStyle/>
          <a:p>
            <a:r>
              <a:rPr lang="en-US" sz="1000" b="1" dirty="0"/>
              <a:t>Flume</a:t>
            </a:r>
            <a:r>
              <a:rPr lang="en-US" sz="1000" dirty="0"/>
              <a:t> is a distributed service to collect, aggregate and move large amounts of streaming data into HDFS.</a:t>
            </a:r>
          </a:p>
          <a:p>
            <a:r>
              <a:rPr lang="en-US" sz="1000" b="1" dirty="0"/>
              <a:t>Ver:</a:t>
            </a:r>
            <a:r>
              <a:rPr lang="en-US" sz="1000" dirty="0"/>
              <a:t> </a:t>
            </a:r>
            <a:r>
              <a:rPr lang="en-US" sz="1000" dirty="0" smtClean="0"/>
              <a:t>1.5.2</a:t>
            </a:r>
            <a:endParaRPr lang="en-US" sz="1000" dirty="0"/>
          </a:p>
        </p:txBody>
      </p:sp>
      <p:pic>
        <p:nvPicPr>
          <p:cNvPr id="8" name="Picture 7"/>
          <p:cNvPicPr>
            <a:picLocks noChangeAspect="1"/>
          </p:cNvPicPr>
          <p:nvPr/>
        </p:nvPicPr>
        <p:blipFill>
          <a:blip r:embed="rId12"/>
          <a:stretch>
            <a:fillRect/>
          </a:stretch>
        </p:blipFill>
        <p:spPr>
          <a:xfrm>
            <a:off x="609441" y="4233119"/>
            <a:ext cx="392780" cy="612737"/>
          </a:xfrm>
          <a:prstGeom prst="rect">
            <a:avLst/>
          </a:prstGeom>
        </p:spPr>
      </p:pic>
      <p:sp>
        <p:nvSpPr>
          <p:cNvPr id="28" name="TextBox 27"/>
          <p:cNvSpPr txBox="1"/>
          <p:nvPr/>
        </p:nvSpPr>
        <p:spPr>
          <a:xfrm>
            <a:off x="1567701" y="4167019"/>
            <a:ext cx="3826130" cy="694046"/>
          </a:xfrm>
          <a:prstGeom prst="rect">
            <a:avLst/>
          </a:prstGeom>
          <a:noFill/>
        </p:spPr>
        <p:txBody>
          <a:bodyPr wrap="square" lIns="77733" tIns="38867" rIns="77733" bIns="38867" rtlCol="0">
            <a:spAutoFit/>
          </a:bodyPr>
          <a:lstStyle/>
          <a:p>
            <a:r>
              <a:rPr lang="en-US" sz="1000" b="1" dirty="0" smtClean="0"/>
              <a:t>Kafka</a:t>
            </a:r>
            <a:r>
              <a:rPr lang="en-US" sz="1000" dirty="0" smtClean="0"/>
              <a:t> </a:t>
            </a:r>
            <a:r>
              <a:rPr lang="en-US" sz="1000" dirty="0"/>
              <a:t>(data </a:t>
            </a:r>
            <a:r>
              <a:rPr lang="en-US" sz="1000" dirty="0" smtClean="0"/>
              <a:t>streaming</a:t>
            </a:r>
            <a:r>
              <a:rPr lang="en-US" sz="1000" dirty="0"/>
              <a:t>). A high-throughput distributed messaging system</a:t>
            </a:r>
            <a:r>
              <a:rPr lang="en-US" sz="1000" dirty="0" smtClean="0"/>
              <a:t>. </a:t>
            </a:r>
            <a:r>
              <a:rPr lang="en-US" sz="1000" dirty="0"/>
              <a:t>Apache Kafka is publish-subscribe messaging rethought as a distributed commit </a:t>
            </a:r>
            <a:r>
              <a:rPr lang="en-US" sz="1000" dirty="0" smtClean="0"/>
              <a:t>log</a:t>
            </a:r>
            <a:endParaRPr lang="en-US" sz="1000" dirty="0"/>
          </a:p>
          <a:p>
            <a:r>
              <a:rPr lang="en-US" sz="1000" dirty="0" smtClean="0"/>
              <a:t> </a:t>
            </a:r>
            <a:r>
              <a:rPr lang="en-US" sz="1000" b="1" dirty="0" smtClean="0"/>
              <a:t>Ver</a:t>
            </a:r>
            <a:r>
              <a:rPr lang="en-US" sz="1000" b="1" dirty="0"/>
              <a:t>:</a:t>
            </a:r>
            <a:r>
              <a:rPr lang="en-US" sz="1000" dirty="0"/>
              <a:t> </a:t>
            </a:r>
            <a:r>
              <a:rPr lang="en-US" sz="1000" dirty="0" smtClean="0"/>
              <a:t>0.8.1.1</a:t>
            </a:r>
            <a:endParaRPr lang="en-US" sz="1000" dirty="0"/>
          </a:p>
        </p:txBody>
      </p:sp>
    </p:spTree>
    <p:extLst>
      <p:ext uri="{BB962C8B-B14F-4D97-AF65-F5344CB8AC3E}">
        <p14:creationId xmlns:p14="http://schemas.microsoft.com/office/powerpoint/2010/main" val="11850192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700" dirty="0"/>
              <a:t>Capacity Scheduler Configuration </a:t>
            </a:r>
          </a:p>
        </p:txBody>
      </p:sp>
      <p:sp>
        <p:nvSpPr>
          <p:cNvPr id="7" name="TextBox 6"/>
          <p:cNvSpPr txBox="1"/>
          <p:nvPr/>
        </p:nvSpPr>
        <p:spPr>
          <a:xfrm>
            <a:off x="160783" y="1172955"/>
            <a:ext cx="3688565" cy="5212080"/>
          </a:xfrm>
          <a:prstGeom prst="rect">
            <a:avLst/>
          </a:prstGeom>
        </p:spPr>
        <p:txBody>
          <a:bodyPr vert="horz" wrap="square" lIns="121899" tIns="121899" rIns="121899" bIns="121899" rtlCol="0">
            <a:noAutofit/>
          </a:bodyPr>
          <a:lstStyle/>
          <a:p>
            <a:endParaRPr lang="en-US" dirty="0"/>
          </a:p>
        </p:txBody>
      </p:sp>
      <p:sp>
        <p:nvSpPr>
          <p:cNvPr id="10" name="TextBox 9"/>
          <p:cNvSpPr txBox="1"/>
          <p:nvPr/>
        </p:nvSpPr>
        <p:spPr>
          <a:xfrm>
            <a:off x="94580" y="1172955"/>
            <a:ext cx="3754770" cy="5212080"/>
          </a:xfrm>
          <a:prstGeom prst="rect">
            <a:avLst/>
          </a:prstGeom>
        </p:spPr>
        <p:txBody>
          <a:bodyPr vert="horz" wrap="square" lIns="121899" tIns="121899" rIns="121899" bIns="121899" rtlCol="0">
            <a:noAutofit/>
          </a:bodyPr>
          <a:lstStyle/>
          <a:p>
            <a:endParaRPr lang="en-US" dirty="0"/>
          </a:p>
        </p:txBody>
      </p:sp>
      <p:pic>
        <p:nvPicPr>
          <p:cNvPr id="12" name="Picture 11"/>
          <p:cNvPicPr>
            <a:picLocks noChangeAspect="1"/>
          </p:cNvPicPr>
          <p:nvPr/>
        </p:nvPicPr>
        <p:blipFill>
          <a:blip r:embed="rId2"/>
          <a:stretch>
            <a:fillRect/>
          </a:stretch>
        </p:blipFill>
        <p:spPr>
          <a:xfrm>
            <a:off x="10074144" y="2039463"/>
            <a:ext cx="2192069" cy="2618269"/>
          </a:xfrm>
          <a:prstGeom prst="rect">
            <a:avLst/>
          </a:prstGeom>
        </p:spPr>
      </p:pic>
      <p:sp>
        <p:nvSpPr>
          <p:cNvPr id="14" name="TextBox 13"/>
          <p:cNvSpPr txBox="1"/>
          <p:nvPr/>
        </p:nvSpPr>
        <p:spPr>
          <a:xfrm>
            <a:off x="-1" y="1172955"/>
            <a:ext cx="5135621" cy="5212080"/>
          </a:xfrm>
          <a:prstGeom prst="rect">
            <a:avLst/>
          </a:prstGeom>
        </p:spPr>
        <p:txBody>
          <a:bodyPr vert="horz" wrap="square" lIns="121899" tIns="121899" rIns="121899" bIns="121899" rtlCol="0">
            <a:noAutofit/>
          </a:bodyPr>
          <a:lstStyle/>
          <a:p>
            <a:r>
              <a:rPr lang="en-US" sz="1200" b="1" dirty="0"/>
              <a:t>ROOT</a:t>
            </a:r>
          </a:p>
          <a:p>
            <a:r>
              <a:rPr lang="en-US" sz="1200" dirty="0" err="1"/>
              <a:t>yarn.scheduler.capacity.root.capacity</a:t>
            </a:r>
            <a:r>
              <a:rPr lang="en-US" sz="1200" dirty="0"/>
              <a:t>=100</a:t>
            </a:r>
          </a:p>
          <a:p>
            <a:r>
              <a:rPr lang="en-US" sz="1200" dirty="0" err="1"/>
              <a:t>yarn.scheduler.capacity.root.queues</a:t>
            </a:r>
            <a:r>
              <a:rPr lang="en-US" sz="1200" dirty="0"/>
              <a:t>=</a:t>
            </a:r>
            <a:r>
              <a:rPr lang="en-US" sz="1200" dirty="0" err="1"/>
              <a:t>adhoc,batch,prod</a:t>
            </a:r>
            <a:endParaRPr lang="en-US" sz="1200" dirty="0"/>
          </a:p>
          <a:p>
            <a:endParaRPr lang="en-US" sz="1200" dirty="0"/>
          </a:p>
          <a:p>
            <a:r>
              <a:rPr lang="en-US" sz="1200" b="1" dirty="0"/>
              <a:t>ADHOC</a:t>
            </a:r>
          </a:p>
          <a:p>
            <a:r>
              <a:rPr lang="en-US" sz="1200" dirty="0" err="1"/>
              <a:t>yarn.scheduler.capacity.root.adhoc.acl_submit_applications</a:t>
            </a:r>
            <a:r>
              <a:rPr lang="en-US" sz="1200" dirty="0"/>
              <a:t>=*</a:t>
            </a:r>
          </a:p>
          <a:p>
            <a:r>
              <a:rPr lang="en-US" sz="1200" dirty="0" err="1"/>
              <a:t>yarn.scheduler.capacity.root.adhoc.capacity</a:t>
            </a:r>
            <a:r>
              <a:rPr lang="en-US" sz="1200" dirty="0"/>
              <a:t>=25</a:t>
            </a:r>
          </a:p>
          <a:p>
            <a:r>
              <a:rPr lang="en-US" sz="1200" dirty="0" err="1"/>
              <a:t>yarn.scheduler.capacity.root.adhoc.maximum</a:t>
            </a:r>
            <a:r>
              <a:rPr lang="en-US" sz="1200" dirty="0"/>
              <a:t>-capacity=50</a:t>
            </a:r>
          </a:p>
          <a:p>
            <a:r>
              <a:rPr lang="en-US" sz="1200" dirty="0" err="1"/>
              <a:t>yarn.scheduler.capacity.root.adhoc.state</a:t>
            </a:r>
            <a:r>
              <a:rPr lang="en-US" sz="1200" dirty="0"/>
              <a:t>=RUNNING</a:t>
            </a:r>
          </a:p>
          <a:p>
            <a:r>
              <a:rPr lang="en-US" sz="1200" dirty="0" err="1"/>
              <a:t>yarn.scheduler.capacity.root.adhoc.user</a:t>
            </a:r>
            <a:r>
              <a:rPr lang="en-US" sz="1200" dirty="0"/>
              <a:t>-limit-factor=2</a:t>
            </a:r>
          </a:p>
          <a:p>
            <a:endParaRPr lang="en-US" sz="1200" dirty="0"/>
          </a:p>
          <a:p>
            <a:r>
              <a:rPr lang="en-US" sz="1200" b="1" dirty="0"/>
              <a:t>PROD</a:t>
            </a:r>
          </a:p>
          <a:p>
            <a:r>
              <a:rPr lang="en-US" sz="1200" dirty="0" err="1"/>
              <a:t>yarn.scheduler.capacity.root.prod.acl_administer_queue</a:t>
            </a:r>
            <a:r>
              <a:rPr lang="en-US" sz="1200" dirty="0"/>
              <a:t>=yarn</a:t>
            </a:r>
          </a:p>
          <a:p>
            <a:r>
              <a:rPr lang="en-US" sz="1200" dirty="0" err="1"/>
              <a:t>yarn.scheduler.capacity.root.prod.acl_submit_applications</a:t>
            </a:r>
            <a:r>
              <a:rPr lang="en-US" sz="1200" dirty="0"/>
              <a:t>=</a:t>
            </a:r>
            <a:r>
              <a:rPr lang="en-US" sz="1200" dirty="0" err="1"/>
              <a:t>yarn,mapred</a:t>
            </a:r>
            <a:endParaRPr lang="en-US" sz="1200" dirty="0"/>
          </a:p>
          <a:p>
            <a:r>
              <a:rPr lang="en-US" sz="1200" dirty="0" err="1"/>
              <a:t>yarn.scheduler.capacity.root.prod.capacity</a:t>
            </a:r>
            <a:r>
              <a:rPr lang="en-US" sz="1200" dirty="0"/>
              <a:t>=50</a:t>
            </a:r>
          </a:p>
          <a:p>
            <a:r>
              <a:rPr lang="en-US" sz="1200" dirty="0" err="1"/>
              <a:t>yarn.scheduler.capacity.root.prod.queues</a:t>
            </a:r>
            <a:r>
              <a:rPr lang="en-US" sz="1200" dirty="0"/>
              <a:t>=</a:t>
            </a:r>
            <a:r>
              <a:rPr lang="en-US" sz="1200" dirty="0" err="1"/>
              <a:t>reports,ops</a:t>
            </a:r>
            <a:endParaRPr lang="en-US" sz="1200" dirty="0"/>
          </a:p>
          <a:p>
            <a:endParaRPr lang="en-US" sz="1200" dirty="0"/>
          </a:p>
          <a:p>
            <a:r>
              <a:rPr lang="en-US" sz="1200" b="1" dirty="0"/>
              <a:t>PROD - Reports</a:t>
            </a:r>
          </a:p>
          <a:p>
            <a:r>
              <a:rPr lang="en-US" sz="1200" dirty="0" err="1"/>
              <a:t>yarn.scheduler.capacity.root.prod.reports.state</a:t>
            </a:r>
            <a:r>
              <a:rPr lang="en-US" sz="1200" dirty="0"/>
              <a:t>=RUNNING</a:t>
            </a:r>
          </a:p>
          <a:p>
            <a:r>
              <a:rPr lang="en-US" sz="1200" dirty="0" err="1"/>
              <a:t>yarn.scheduler.capacity.root.prod.reports.capacity</a:t>
            </a:r>
            <a:r>
              <a:rPr lang="en-US" sz="1200" dirty="0"/>
              <a:t>=80</a:t>
            </a:r>
          </a:p>
          <a:p>
            <a:r>
              <a:rPr lang="en-US" sz="1200" dirty="0" err="1"/>
              <a:t>yarn.scheduler.capacity.root.prod.reports.maximum</a:t>
            </a:r>
            <a:r>
              <a:rPr lang="en-US" sz="1200" dirty="0"/>
              <a:t>-capacity=100</a:t>
            </a:r>
          </a:p>
          <a:p>
            <a:r>
              <a:rPr lang="en-US" sz="1200" dirty="0" err="1"/>
              <a:t>yarn.scheduler.capacity.root.prod.reports.user</a:t>
            </a:r>
            <a:r>
              <a:rPr lang="en-US" sz="1200" dirty="0"/>
              <a:t>-limit-factor=3</a:t>
            </a:r>
          </a:p>
          <a:p>
            <a:r>
              <a:rPr lang="en-US" sz="1200" dirty="0"/>
              <a:t>yarn.scheduler.capacity.root.prod.reports.minimum-user-limit-percent=20</a:t>
            </a:r>
          </a:p>
          <a:p>
            <a:r>
              <a:rPr lang="en-US" sz="1200" dirty="0" err="1"/>
              <a:t>yarn.scheduler.capacity.prod.reports.maximum</a:t>
            </a:r>
            <a:r>
              <a:rPr lang="en-US" sz="1200" dirty="0"/>
              <a:t>-applications = 1</a:t>
            </a:r>
          </a:p>
        </p:txBody>
      </p:sp>
      <p:pic>
        <p:nvPicPr>
          <p:cNvPr id="20" name="Picture 19"/>
          <p:cNvPicPr>
            <a:picLocks noChangeAspect="1"/>
          </p:cNvPicPr>
          <p:nvPr/>
        </p:nvPicPr>
        <p:blipFill>
          <a:blip r:embed="rId3"/>
          <a:stretch>
            <a:fillRect/>
          </a:stretch>
        </p:blipFill>
        <p:spPr>
          <a:xfrm>
            <a:off x="4999057" y="1449216"/>
            <a:ext cx="5171494" cy="4818537"/>
          </a:xfrm>
          <a:prstGeom prst="rect">
            <a:avLst/>
          </a:prstGeom>
        </p:spPr>
      </p:pic>
    </p:spTree>
    <p:extLst>
      <p:ext uri="{BB962C8B-B14F-4D97-AF65-F5344CB8AC3E}">
        <p14:creationId xmlns:p14="http://schemas.microsoft.com/office/powerpoint/2010/main" val="254074364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YARN Recent Features</a:t>
            </a:r>
            <a:endParaRPr lang="en-US" dirty="0"/>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5837108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YARN Timeline Server</a:t>
            </a:r>
            <a:endParaRPr lang="en-US" dirty="0"/>
          </a:p>
        </p:txBody>
      </p:sp>
      <p:sp>
        <p:nvSpPr>
          <p:cNvPr id="3" name="Text Placeholder 2"/>
          <p:cNvSpPr>
            <a:spLocks noGrp="1"/>
          </p:cNvSpPr>
          <p:nvPr>
            <p:ph type="body" sz="quarter" idx="11"/>
          </p:nvPr>
        </p:nvSpPr>
        <p:spPr/>
        <p:txBody>
          <a:bodyPr/>
          <a:lstStyle/>
          <a:p>
            <a:pPr lvl="2"/>
            <a:r>
              <a:rPr lang="en-US" sz="2000" dirty="0" smtClean="0"/>
              <a:t>Storage and retrieval of YARN application status information</a:t>
            </a:r>
          </a:p>
          <a:p>
            <a:pPr lvl="2"/>
            <a:r>
              <a:rPr lang="en-US" sz="2000" dirty="0" smtClean="0"/>
              <a:t>Covers both current statu</a:t>
            </a:r>
            <a:r>
              <a:rPr lang="en-US" sz="2000" dirty="0" smtClean="0"/>
              <a:t>s and historical information</a:t>
            </a:r>
          </a:p>
          <a:p>
            <a:pPr lvl="2"/>
            <a:r>
              <a:rPr lang="en-US" sz="2000" dirty="0" smtClean="0"/>
              <a:t>Addresses </a:t>
            </a:r>
            <a:r>
              <a:rPr lang="en-US" sz="2000" dirty="0" err="1" smtClean="0"/>
              <a:t>MapReduce</a:t>
            </a:r>
            <a:r>
              <a:rPr lang="en-US" sz="2000" dirty="0" smtClean="0"/>
              <a:t> v1 scalability bottleneck of storing job status information in </a:t>
            </a:r>
            <a:r>
              <a:rPr lang="en-US" sz="2000" dirty="0" err="1" smtClean="0"/>
              <a:t>JobTracker</a:t>
            </a:r>
            <a:endParaRPr lang="en-US" sz="2000" dirty="0" smtClean="0"/>
          </a:p>
          <a:p>
            <a:pPr lvl="2"/>
            <a:r>
              <a:rPr lang="en-US" sz="2000" dirty="0" smtClean="0"/>
              <a:t>Includes 2 </a:t>
            </a:r>
            <a:r>
              <a:rPr lang="en-US" sz="2000" dirty="0" smtClean="0"/>
              <a:t>kinds of status information</a:t>
            </a:r>
          </a:p>
          <a:p>
            <a:pPr lvl="3"/>
            <a:r>
              <a:rPr lang="en-US" dirty="0" smtClean="0"/>
              <a:t>Generic</a:t>
            </a:r>
          </a:p>
          <a:p>
            <a:pPr lvl="4"/>
            <a:r>
              <a:rPr lang="en-US" dirty="0" smtClean="0"/>
              <a:t>Application start/stop</a:t>
            </a:r>
          </a:p>
          <a:p>
            <a:pPr lvl="4"/>
            <a:r>
              <a:rPr lang="en-US" dirty="0" smtClean="0"/>
              <a:t>Attempts</a:t>
            </a:r>
          </a:p>
          <a:p>
            <a:pPr lvl="4"/>
            <a:r>
              <a:rPr lang="en-US" dirty="0" smtClean="0"/>
              <a:t>Container information</a:t>
            </a:r>
          </a:p>
          <a:p>
            <a:pPr lvl="3"/>
            <a:r>
              <a:rPr lang="en-US" dirty="0" smtClean="0"/>
              <a:t>Application-specific</a:t>
            </a:r>
          </a:p>
          <a:p>
            <a:pPr lvl="4"/>
            <a:r>
              <a:rPr lang="en-US" dirty="0"/>
              <a:t>Varies </a:t>
            </a:r>
            <a:r>
              <a:rPr lang="en-US" dirty="0" smtClean="0"/>
              <a:t>depending on specific application running in YARN</a:t>
            </a:r>
            <a:endParaRPr lang="en-US" dirty="0"/>
          </a:p>
          <a:p>
            <a:pPr lvl="4"/>
            <a:r>
              <a:rPr lang="en-US" dirty="0" err="1" smtClean="0"/>
              <a:t>MapReduce</a:t>
            </a:r>
            <a:r>
              <a:rPr lang="en-US" dirty="0" smtClean="0"/>
              <a:t> map tasks, reduce tasks, counters, etc.</a:t>
            </a:r>
          </a:p>
        </p:txBody>
      </p:sp>
    </p:spTree>
    <p:extLst>
      <p:ext uri="{BB962C8B-B14F-4D97-AF65-F5344CB8AC3E}">
        <p14:creationId xmlns:p14="http://schemas.microsoft.com/office/powerpoint/2010/main" val="258482535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 Labels</a:t>
            </a:r>
            <a:endParaRPr lang="en-US" dirty="0"/>
          </a:p>
        </p:txBody>
      </p:sp>
      <p:sp>
        <p:nvSpPr>
          <p:cNvPr id="3" name="Text Placeholder 2"/>
          <p:cNvSpPr>
            <a:spLocks noGrp="1"/>
          </p:cNvSpPr>
          <p:nvPr>
            <p:ph type="body" sz="quarter" idx="11"/>
          </p:nvPr>
        </p:nvSpPr>
        <p:spPr/>
        <p:txBody>
          <a:bodyPr/>
          <a:lstStyle/>
          <a:p>
            <a:r>
              <a:rPr lang="en-US" sz="2800" dirty="0"/>
              <a:t>What</a:t>
            </a:r>
          </a:p>
          <a:p>
            <a:pPr lvl="2"/>
            <a:r>
              <a:rPr lang="en-US" sz="2000" dirty="0"/>
              <a:t>Admin associates a label with a set of nodes (</a:t>
            </a:r>
            <a:r>
              <a:rPr lang="en-US" sz="2000" dirty="0" err="1"/>
              <a:t>NodeManager</a:t>
            </a:r>
            <a:r>
              <a:rPr lang="en-US" sz="2000" dirty="0"/>
              <a:t>). </a:t>
            </a:r>
          </a:p>
          <a:p>
            <a:pPr lvl="3"/>
            <a:r>
              <a:rPr lang="en-US" sz="2000" dirty="0"/>
              <a:t>1 node :: n labels AND 1 label :: n nodes</a:t>
            </a:r>
          </a:p>
          <a:p>
            <a:pPr lvl="2"/>
            <a:r>
              <a:rPr lang="en-US" sz="2000" dirty="0"/>
              <a:t>Admin </a:t>
            </a:r>
            <a:r>
              <a:rPr lang="en-US" sz="2000" dirty="0" smtClean="0"/>
              <a:t>allows (sets ACLs) for </a:t>
            </a:r>
            <a:r>
              <a:rPr lang="en-US" sz="2000" dirty="0"/>
              <a:t>apps scheduled to a Capacity Scheduler Queue to </a:t>
            </a:r>
            <a:r>
              <a:rPr lang="en-US" sz="2000" dirty="0" smtClean="0"/>
              <a:t>schedule on </a:t>
            </a:r>
            <a:r>
              <a:rPr lang="en-US" sz="2000" dirty="0"/>
              <a:t>labeled nodes</a:t>
            </a:r>
          </a:p>
          <a:p>
            <a:pPr lvl="2"/>
            <a:r>
              <a:rPr lang="en-US" sz="2000" dirty="0"/>
              <a:t>Admin can </a:t>
            </a:r>
            <a:r>
              <a:rPr lang="en-US" sz="2000" dirty="0" smtClean="0"/>
              <a:t>enforce (set Default) </a:t>
            </a:r>
            <a:r>
              <a:rPr lang="en-US" sz="2000" dirty="0"/>
              <a:t>that all apps scheduled to a </a:t>
            </a:r>
            <a:r>
              <a:rPr lang="en-US" sz="2000" dirty="0" smtClean="0"/>
              <a:t>Queue </a:t>
            </a:r>
            <a:r>
              <a:rPr lang="en-US" sz="2000" dirty="0"/>
              <a:t>be scheduled on </a:t>
            </a:r>
            <a:r>
              <a:rPr lang="en-US" sz="2000" dirty="0" smtClean="0"/>
              <a:t>label ‘A’ nodes</a:t>
            </a:r>
            <a:endParaRPr lang="en-US" sz="2800" dirty="0" smtClean="0"/>
          </a:p>
          <a:p>
            <a:r>
              <a:rPr lang="en-US" sz="2800" dirty="0" smtClean="0"/>
              <a:t>Why</a:t>
            </a:r>
          </a:p>
          <a:p>
            <a:pPr lvl="2"/>
            <a:r>
              <a:rPr lang="en-US" sz="2000" dirty="0" smtClean="0"/>
              <a:t>Need a mechanism to enforce node-level isolation</a:t>
            </a:r>
          </a:p>
          <a:p>
            <a:pPr lvl="2"/>
            <a:r>
              <a:rPr lang="en-US" sz="2000" dirty="0" smtClean="0"/>
              <a:t>Account for resource contention amongst non-YARN managed resources</a:t>
            </a:r>
          </a:p>
          <a:p>
            <a:pPr lvl="2"/>
            <a:r>
              <a:rPr lang="en-US" sz="2000" dirty="0" smtClean="0"/>
              <a:t>Account for hardware or software constraints</a:t>
            </a:r>
          </a:p>
        </p:txBody>
      </p:sp>
    </p:spTree>
    <p:extLst>
      <p:ext uri="{BB962C8B-B14F-4D97-AF65-F5344CB8AC3E}">
        <p14:creationId xmlns:p14="http://schemas.microsoft.com/office/powerpoint/2010/main" val="187298091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CGroup</a:t>
            </a:r>
            <a:r>
              <a:rPr lang="en-US" dirty="0" smtClean="0"/>
              <a:t> Isolation</a:t>
            </a:r>
            <a:endParaRPr lang="en-US" dirty="0"/>
          </a:p>
        </p:txBody>
      </p:sp>
      <p:sp>
        <p:nvSpPr>
          <p:cNvPr id="3" name="Text Placeholder 2"/>
          <p:cNvSpPr>
            <a:spLocks noGrp="1"/>
          </p:cNvSpPr>
          <p:nvPr>
            <p:ph type="body" sz="quarter" idx="11"/>
          </p:nvPr>
        </p:nvSpPr>
        <p:spPr/>
        <p:txBody>
          <a:bodyPr/>
          <a:lstStyle/>
          <a:p>
            <a:r>
              <a:rPr lang="en-US" sz="2800" dirty="0"/>
              <a:t>What</a:t>
            </a:r>
          </a:p>
          <a:p>
            <a:pPr lvl="2"/>
            <a:r>
              <a:rPr lang="en-US" sz="2000" dirty="0"/>
              <a:t>Admin enables </a:t>
            </a:r>
            <a:r>
              <a:rPr lang="en-US" sz="2000" dirty="0" err="1"/>
              <a:t>CGroups</a:t>
            </a:r>
            <a:r>
              <a:rPr lang="en-US" sz="2000" dirty="0"/>
              <a:t> for CPU Isolation for all YARN application </a:t>
            </a:r>
            <a:r>
              <a:rPr lang="en-US" sz="2000" dirty="0" smtClean="0"/>
              <a:t>workloads</a:t>
            </a:r>
          </a:p>
          <a:p>
            <a:pPr marL="0" lvl="2" indent="0">
              <a:buNone/>
            </a:pPr>
            <a:endParaRPr lang="en-US" sz="2800" dirty="0" smtClean="0"/>
          </a:p>
          <a:p>
            <a:r>
              <a:rPr lang="en-US" sz="2800" dirty="0" smtClean="0"/>
              <a:t>Why</a:t>
            </a:r>
          </a:p>
          <a:p>
            <a:pPr lvl="2"/>
            <a:r>
              <a:rPr lang="en-US" sz="2000" dirty="0"/>
              <a:t>Applications </a:t>
            </a:r>
            <a:r>
              <a:rPr lang="en-US" sz="2000" dirty="0" smtClean="0"/>
              <a:t>need guaranteed access to CPU resources</a:t>
            </a:r>
            <a:endParaRPr lang="en-US" sz="2000" dirty="0"/>
          </a:p>
          <a:p>
            <a:pPr lvl="2"/>
            <a:r>
              <a:rPr lang="en-US" sz="2000" dirty="0" smtClean="0"/>
              <a:t>To ensure SLAs, </a:t>
            </a:r>
            <a:r>
              <a:rPr lang="en-US" sz="2000" dirty="0"/>
              <a:t>n</a:t>
            </a:r>
            <a:r>
              <a:rPr lang="en-US" sz="2000" dirty="0" smtClean="0"/>
              <a:t>eed to enforce CPU allocations given to an Application container</a:t>
            </a:r>
          </a:p>
          <a:p>
            <a:pPr lvl="2"/>
            <a:endParaRPr lang="en-US" sz="2000" dirty="0" smtClean="0"/>
          </a:p>
        </p:txBody>
      </p:sp>
    </p:spTree>
    <p:extLst>
      <p:ext uri="{BB962C8B-B14F-4D97-AF65-F5344CB8AC3E}">
        <p14:creationId xmlns:p14="http://schemas.microsoft.com/office/powerpoint/2010/main" val="8893278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Text Placeholder 2"/>
          <p:cNvSpPr>
            <a:spLocks noGrp="1"/>
          </p:cNvSpPr>
          <p:nvPr>
            <p:ph type="body" sz="quarter" idx="11"/>
          </p:nvPr>
        </p:nvSpPr>
        <p:spPr/>
        <p:txBody>
          <a:bodyPr/>
          <a:lstStyle/>
          <a:p>
            <a:r>
              <a:rPr lang="en-US" dirty="0" smtClean="0"/>
              <a:t>History of </a:t>
            </a:r>
            <a:r>
              <a:rPr lang="en-US" dirty="0" err="1" smtClean="0"/>
              <a:t>Hadoop</a:t>
            </a:r>
            <a:endParaRPr lang="en-US" dirty="0" smtClean="0"/>
          </a:p>
          <a:p>
            <a:pPr lvl="1"/>
            <a:r>
              <a:rPr lang="en-US" dirty="0" smtClean="0"/>
              <a:t>Scalable storage and compute infrastructure</a:t>
            </a:r>
          </a:p>
          <a:p>
            <a:pPr lvl="1"/>
            <a:r>
              <a:rPr lang="en-US" dirty="0" smtClean="0"/>
              <a:t>Expanded to include a large ecosystem of related projects</a:t>
            </a:r>
            <a:endParaRPr lang="en-US" dirty="0" smtClean="0"/>
          </a:p>
          <a:p>
            <a:r>
              <a:rPr lang="en-US" dirty="0"/>
              <a:t>HDFS: </a:t>
            </a:r>
            <a:r>
              <a:rPr lang="en-US" dirty="0" err="1"/>
              <a:t>Hadoop</a:t>
            </a:r>
            <a:r>
              <a:rPr lang="en-US" dirty="0"/>
              <a:t> Distributed File </a:t>
            </a:r>
            <a:r>
              <a:rPr lang="en-US" dirty="0" smtClean="0"/>
              <a:t>System</a:t>
            </a:r>
          </a:p>
          <a:p>
            <a:pPr lvl="1"/>
            <a:r>
              <a:rPr lang="en-US" dirty="0" smtClean="0"/>
              <a:t>Scalable and fault tolerant distributed storage</a:t>
            </a:r>
          </a:p>
          <a:p>
            <a:pPr lvl="1"/>
            <a:r>
              <a:rPr lang="en-US" dirty="0" smtClean="0"/>
              <a:t>Evolving to support new storage architectures</a:t>
            </a:r>
          </a:p>
          <a:p>
            <a:r>
              <a:rPr lang="en-US" dirty="0" err="1" smtClean="0"/>
              <a:t>MapReduce</a:t>
            </a:r>
            <a:endParaRPr lang="en-US" dirty="0" smtClean="0"/>
          </a:p>
          <a:p>
            <a:pPr lvl="1"/>
            <a:r>
              <a:rPr lang="en-US" dirty="0" smtClean="0"/>
              <a:t>Parallel, distributed, scalable data processing</a:t>
            </a:r>
          </a:p>
          <a:p>
            <a:pPr lvl="1"/>
            <a:r>
              <a:rPr lang="en-US" dirty="0" smtClean="0"/>
              <a:t>Computational model implemented in terms of a map function and a reduce function</a:t>
            </a:r>
          </a:p>
          <a:p>
            <a:r>
              <a:rPr lang="en-US" dirty="0" smtClean="0"/>
              <a:t>YARN</a:t>
            </a:r>
          </a:p>
          <a:p>
            <a:pPr lvl="1"/>
            <a:r>
              <a:rPr lang="en-US" dirty="0" smtClean="0"/>
              <a:t>Evolution of </a:t>
            </a:r>
            <a:r>
              <a:rPr lang="en-US" dirty="0" err="1" smtClean="0"/>
              <a:t>MapReduce</a:t>
            </a:r>
            <a:r>
              <a:rPr lang="en-US" dirty="0" smtClean="0"/>
              <a:t> infrastructure</a:t>
            </a:r>
          </a:p>
          <a:p>
            <a:pPr lvl="1"/>
            <a:r>
              <a:rPr lang="en-US" dirty="0" smtClean="0"/>
              <a:t>Scalable execution of distributed applications on </a:t>
            </a:r>
            <a:r>
              <a:rPr lang="en-US" dirty="0" err="1" smtClean="0"/>
              <a:t>Hadoop</a:t>
            </a:r>
            <a:r>
              <a:rPr lang="en-US" dirty="0" smtClean="0"/>
              <a:t> cluster nodes</a:t>
            </a:r>
          </a:p>
          <a:p>
            <a:pPr lvl="1"/>
            <a:r>
              <a:rPr lang="en-US" dirty="0" smtClean="0"/>
              <a:t>Backward-compati</a:t>
            </a:r>
            <a:r>
              <a:rPr lang="en-US" dirty="0" smtClean="0"/>
              <a:t>ble with </a:t>
            </a:r>
            <a:r>
              <a:rPr lang="en-US" dirty="0" err="1" smtClean="0"/>
              <a:t>MapReduce</a:t>
            </a:r>
            <a:r>
              <a:rPr lang="en-US" dirty="0" smtClean="0"/>
              <a:t> v1, but also supports applications other than </a:t>
            </a:r>
            <a:r>
              <a:rPr lang="en-US" dirty="0" err="1" smtClean="0"/>
              <a:t>MapReduce</a:t>
            </a:r>
            <a:endParaRPr lang="en-US" dirty="0" smtClean="0"/>
          </a:p>
          <a:p>
            <a:pPr lvl="1"/>
            <a:endParaRPr lang="en-US" dirty="0" smtClean="0"/>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75</a:t>
            </a:fld>
            <a:endParaRPr lang="en-US" dirty="0"/>
          </a:p>
        </p:txBody>
      </p:sp>
      <p:sp>
        <p:nvSpPr>
          <p:cNvPr id="5" name="Footer Placeholder 4"/>
          <p:cNvSpPr>
            <a:spLocks noGrp="1"/>
          </p:cNvSpPr>
          <p:nvPr>
            <p:ph type="ftr" sz="quarter" idx="13"/>
          </p:nvPr>
        </p:nvSpPr>
        <p:spPr/>
        <p:txBody>
          <a:bodyPr/>
          <a:lstStyle/>
          <a:p>
            <a:pPr>
              <a:defRPr/>
            </a:pPr>
            <a:r>
              <a:rPr lang="en-US" smtClean="0"/>
              <a:t>Architecting the Future of Big Data</a:t>
            </a:r>
            <a:endParaRPr lang="en-US" dirty="0"/>
          </a:p>
        </p:txBody>
      </p:sp>
    </p:spTree>
    <p:extLst>
      <p:ext uri="{BB962C8B-B14F-4D97-AF65-F5344CB8AC3E}">
        <p14:creationId xmlns:p14="http://schemas.microsoft.com/office/powerpoint/2010/main" val="2219982072"/>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Thank you</a:t>
            </a:r>
            <a:endParaRPr lang="en-US" dirty="0"/>
          </a:p>
        </p:txBody>
      </p:sp>
      <p:sp>
        <p:nvSpPr>
          <p:cNvPr id="7" name="Subtitle 6"/>
          <p:cNvSpPr>
            <a:spLocks noGrp="1"/>
          </p:cNvSpPr>
          <p:nvPr>
            <p:ph type="subTitle" idx="1"/>
          </p:nvPr>
        </p:nvSpPr>
        <p:spPr/>
        <p:txBody>
          <a:bodyPr/>
          <a:lstStyle/>
          <a:p>
            <a:r>
              <a:rPr lang="en-US" dirty="0" smtClean="0"/>
              <a:t>Q&amp;A</a:t>
            </a:r>
            <a:endParaRPr lang="en-US" dirty="0"/>
          </a:p>
        </p:txBody>
      </p:sp>
    </p:spTree>
    <p:extLst>
      <p:ext uri="{BB962C8B-B14F-4D97-AF65-F5344CB8AC3E}">
        <p14:creationId xmlns:p14="http://schemas.microsoft.com/office/powerpoint/2010/main" val="427097235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50922" y="1275718"/>
            <a:ext cx="698686" cy="232381"/>
          </a:xfrm>
          <a:prstGeom prst="rect">
            <a:avLst/>
          </a:prstGeom>
          <a:noFill/>
        </p:spPr>
        <p:txBody>
          <a:bodyPr wrap="none" lIns="77733" tIns="38867" rIns="77733" bIns="38867" rtlCol="0">
            <a:spAutoFit/>
          </a:bodyPr>
          <a:lstStyle/>
          <a:p>
            <a:r>
              <a:rPr lang="en-US" sz="1000" b="1" dirty="0"/>
              <a:t>Libraries</a:t>
            </a:r>
          </a:p>
        </p:txBody>
      </p:sp>
      <p:sp>
        <p:nvSpPr>
          <p:cNvPr id="8" name="TextBox 7"/>
          <p:cNvSpPr txBox="1"/>
          <p:nvPr/>
        </p:nvSpPr>
        <p:spPr>
          <a:xfrm>
            <a:off x="8773210" y="1159516"/>
            <a:ext cx="919475" cy="232381"/>
          </a:xfrm>
          <a:prstGeom prst="rect">
            <a:avLst/>
          </a:prstGeom>
          <a:noFill/>
        </p:spPr>
        <p:txBody>
          <a:bodyPr wrap="none" lIns="77733" tIns="38867" rIns="77733" bIns="38867" rtlCol="0">
            <a:spAutoFit/>
          </a:bodyPr>
          <a:lstStyle/>
          <a:p>
            <a:r>
              <a:rPr lang="en-US" sz="1000" b="1" dirty="0"/>
              <a:t>File Formats</a:t>
            </a:r>
          </a:p>
        </p:txBody>
      </p:sp>
      <p:pic>
        <p:nvPicPr>
          <p:cNvPr id="9" name="Picture 8"/>
          <p:cNvPicPr>
            <a:picLocks noChangeAspect="1"/>
          </p:cNvPicPr>
          <p:nvPr/>
        </p:nvPicPr>
        <p:blipFill>
          <a:blip r:embed="rId2"/>
          <a:stretch>
            <a:fillRect/>
          </a:stretch>
        </p:blipFill>
        <p:spPr>
          <a:xfrm>
            <a:off x="6095674" y="1526272"/>
            <a:ext cx="1361674" cy="317500"/>
          </a:xfrm>
          <a:prstGeom prst="rect">
            <a:avLst/>
          </a:prstGeom>
        </p:spPr>
      </p:pic>
      <p:sp>
        <p:nvSpPr>
          <p:cNvPr id="10" name="TextBox 9"/>
          <p:cNvSpPr txBox="1"/>
          <p:nvPr/>
        </p:nvSpPr>
        <p:spPr>
          <a:xfrm>
            <a:off x="7801931" y="1418038"/>
            <a:ext cx="3469371" cy="694046"/>
          </a:xfrm>
          <a:prstGeom prst="rect">
            <a:avLst/>
          </a:prstGeom>
          <a:noFill/>
        </p:spPr>
        <p:txBody>
          <a:bodyPr wrap="square" lIns="77733" tIns="38867" rIns="77733" bIns="38867" rtlCol="0">
            <a:spAutoFit/>
          </a:bodyPr>
          <a:lstStyle/>
          <a:p>
            <a:r>
              <a:rPr lang="en-US" sz="1000" b="1" dirty="0"/>
              <a:t>Avro </a:t>
            </a:r>
            <a:r>
              <a:rPr lang="en-US" sz="1000" dirty="0"/>
              <a:t>A data serialization system.  Provides, Rich data </a:t>
            </a:r>
            <a:r>
              <a:rPr lang="en-US" sz="1000" dirty="0" err="1"/>
              <a:t>structures.A</a:t>
            </a:r>
            <a:r>
              <a:rPr lang="en-US" sz="1000" dirty="0"/>
              <a:t> compact, fast, binary data format.</a:t>
            </a:r>
          </a:p>
          <a:p>
            <a:r>
              <a:rPr lang="en-US" sz="1000" dirty="0"/>
              <a:t>A container file, to store persistent data.</a:t>
            </a:r>
          </a:p>
          <a:p>
            <a:r>
              <a:rPr lang="en-US" sz="1000" b="1" dirty="0"/>
              <a:t>Ver:</a:t>
            </a:r>
            <a:r>
              <a:rPr lang="en-US" sz="1000" dirty="0"/>
              <a:t> 1.7.4</a:t>
            </a:r>
          </a:p>
        </p:txBody>
      </p:sp>
      <p:sp>
        <p:nvSpPr>
          <p:cNvPr id="20" name="TextBox 19"/>
          <p:cNvSpPr txBox="1"/>
          <p:nvPr/>
        </p:nvSpPr>
        <p:spPr>
          <a:xfrm>
            <a:off x="2048870" y="1507194"/>
            <a:ext cx="3318262" cy="540158"/>
          </a:xfrm>
          <a:prstGeom prst="rect">
            <a:avLst/>
          </a:prstGeom>
          <a:noFill/>
        </p:spPr>
        <p:txBody>
          <a:bodyPr wrap="square" lIns="77733" tIns="38867" rIns="77733" bIns="38867" rtlCol="0">
            <a:spAutoFit/>
          </a:bodyPr>
          <a:lstStyle/>
          <a:p>
            <a:r>
              <a:rPr lang="en-US" sz="1000" b="1" dirty="0"/>
              <a:t>Mahout</a:t>
            </a:r>
            <a:r>
              <a:rPr lang="en-US" sz="1000" dirty="0"/>
              <a:t> is a suite of machine learning libraries designed to be scalable and robust</a:t>
            </a:r>
          </a:p>
          <a:p>
            <a:r>
              <a:rPr lang="en-US" sz="1000" b="1" dirty="0"/>
              <a:t>Ver:</a:t>
            </a:r>
            <a:r>
              <a:rPr lang="en-US" sz="1000" dirty="0"/>
              <a:t> 0.9.0</a:t>
            </a:r>
          </a:p>
        </p:txBody>
      </p:sp>
      <p:sp>
        <p:nvSpPr>
          <p:cNvPr id="26" name="TextBox 25"/>
          <p:cNvSpPr txBox="1"/>
          <p:nvPr/>
        </p:nvSpPr>
        <p:spPr>
          <a:xfrm>
            <a:off x="7801931" y="2198168"/>
            <a:ext cx="3469371" cy="1001823"/>
          </a:xfrm>
          <a:prstGeom prst="rect">
            <a:avLst/>
          </a:prstGeom>
          <a:noFill/>
        </p:spPr>
        <p:txBody>
          <a:bodyPr wrap="square" lIns="77733" tIns="38867" rIns="77733" bIns="38867" rtlCol="0">
            <a:spAutoFit/>
          </a:bodyPr>
          <a:lstStyle/>
          <a:p>
            <a:r>
              <a:rPr lang="en-US" sz="1000" b="1" dirty="0"/>
              <a:t>ORC </a:t>
            </a:r>
            <a:r>
              <a:rPr lang="en-US" sz="1000" dirty="0"/>
              <a:t>The Optimized Row Columnar (ORC) file format, part of Hive, provides a highly efficient way to store Hive data. It was designed to overcome limitations of the other Hive file formats. Using ORC files improves performance when Hive is reading, writing, and processing data.</a:t>
            </a:r>
          </a:p>
          <a:p>
            <a:r>
              <a:rPr lang="en-US" sz="1000" b="1" dirty="0"/>
              <a:t>Ver:</a:t>
            </a:r>
            <a:r>
              <a:rPr lang="en-US" sz="1000" dirty="0"/>
              <a:t> </a:t>
            </a:r>
            <a:r>
              <a:rPr lang="en-US" sz="1000" dirty="0" smtClean="0"/>
              <a:t>0.14.0</a:t>
            </a:r>
            <a:endParaRPr lang="en-US" sz="1000" dirty="0"/>
          </a:p>
        </p:txBody>
      </p:sp>
      <p:sp>
        <p:nvSpPr>
          <p:cNvPr id="28" name="TextBox 27"/>
          <p:cNvSpPr txBox="1"/>
          <p:nvPr/>
        </p:nvSpPr>
        <p:spPr>
          <a:xfrm>
            <a:off x="7801931" y="3269186"/>
            <a:ext cx="3469371" cy="694046"/>
          </a:xfrm>
          <a:prstGeom prst="rect">
            <a:avLst/>
          </a:prstGeom>
          <a:noFill/>
        </p:spPr>
        <p:txBody>
          <a:bodyPr wrap="square" lIns="77733" tIns="38867" rIns="77733" bIns="38867" rtlCol="0">
            <a:spAutoFit/>
          </a:bodyPr>
          <a:lstStyle/>
          <a:p>
            <a:r>
              <a:rPr lang="en-US" sz="1000" b="1" dirty="0"/>
              <a:t>Thrift </a:t>
            </a:r>
            <a:r>
              <a:rPr lang="en-US" sz="1000" dirty="0"/>
              <a:t>is a data serialization system that allows you to define data types and service interfaces in a simple definition file. </a:t>
            </a:r>
          </a:p>
          <a:p>
            <a:r>
              <a:rPr lang="en-US" sz="1000" b="1" dirty="0"/>
              <a:t>Ver:</a:t>
            </a:r>
            <a:r>
              <a:rPr lang="en-US" sz="1000" dirty="0"/>
              <a:t> 0.13.0</a:t>
            </a:r>
          </a:p>
        </p:txBody>
      </p:sp>
      <p:sp>
        <p:nvSpPr>
          <p:cNvPr id="30" name="TextBox 29"/>
          <p:cNvSpPr txBox="1"/>
          <p:nvPr/>
        </p:nvSpPr>
        <p:spPr>
          <a:xfrm>
            <a:off x="6331725" y="3307326"/>
            <a:ext cx="786253" cy="355492"/>
          </a:xfrm>
          <a:prstGeom prst="rect">
            <a:avLst/>
          </a:prstGeom>
          <a:noFill/>
        </p:spPr>
        <p:txBody>
          <a:bodyPr wrap="square" lIns="77733" tIns="38867" rIns="77733" bIns="38867" rtlCol="0">
            <a:spAutoFit/>
          </a:bodyPr>
          <a:lstStyle/>
          <a:p>
            <a:r>
              <a:rPr lang="en-US" dirty="0" smtClean="0">
                <a:latin typeface="Helvetica Neue"/>
                <a:cs typeface="Helvetica Neue"/>
              </a:rPr>
              <a:t>Thrift</a:t>
            </a:r>
            <a:endParaRPr lang="en-US" dirty="0">
              <a:latin typeface="Helvetica Neue"/>
              <a:cs typeface="Helvetica Neue"/>
            </a:endParaRPr>
          </a:p>
        </p:txBody>
      </p:sp>
      <p:pic>
        <p:nvPicPr>
          <p:cNvPr id="31" name="Picture 30"/>
          <p:cNvPicPr>
            <a:picLocks noChangeAspect="1"/>
          </p:cNvPicPr>
          <p:nvPr/>
        </p:nvPicPr>
        <p:blipFill>
          <a:blip r:embed="rId3"/>
          <a:stretch>
            <a:fillRect/>
          </a:stretch>
        </p:blipFill>
        <p:spPr>
          <a:xfrm>
            <a:off x="342613" y="2210171"/>
            <a:ext cx="1632520" cy="239617"/>
          </a:xfrm>
          <a:prstGeom prst="rect">
            <a:avLst/>
          </a:prstGeom>
        </p:spPr>
      </p:pic>
      <p:sp>
        <p:nvSpPr>
          <p:cNvPr id="32" name="TextBox 31"/>
          <p:cNvSpPr txBox="1"/>
          <p:nvPr/>
        </p:nvSpPr>
        <p:spPr>
          <a:xfrm>
            <a:off x="2048870" y="2132904"/>
            <a:ext cx="3318262" cy="386270"/>
          </a:xfrm>
          <a:prstGeom prst="rect">
            <a:avLst/>
          </a:prstGeom>
          <a:noFill/>
        </p:spPr>
        <p:txBody>
          <a:bodyPr wrap="square" lIns="77733" tIns="38867" rIns="77733" bIns="38867" rtlCol="0">
            <a:spAutoFit/>
          </a:bodyPr>
          <a:lstStyle/>
          <a:p>
            <a:r>
              <a:rPr lang="en-US" sz="1000" b="1" dirty="0"/>
              <a:t>Cascading</a:t>
            </a:r>
            <a:r>
              <a:rPr lang="en-US" sz="1000" dirty="0"/>
              <a:t> is an application development platform for building Data applications on Apache Hadoop. </a:t>
            </a:r>
            <a:r>
              <a:rPr lang="en-US" sz="1000" b="1" dirty="0"/>
              <a:t>Ver:</a:t>
            </a:r>
            <a:r>
              <a:rPr lang="en-US" sz="1000" dirty="0"/>
              <a:t> </a:t>
            </a:r>
          </a:p>
        </p:txBody>
      </p:sp>
      <p:pic>
        <p:nvPicPr>
          <p:cNvPr id="11" name="Picture 10"/>
          <p:cNvPicPr>
            <a:picLocks noChangeAspect="1"/>
          </p:cNvPicPr>
          <p:nvPr/>
        </p:nvPicPr>
        <p:blipFill>
          <a:blip r:embed="rId4"/>
          <a:stretch>
            <a:fillRect/>
          </a:stretch>
        </p:blipFill>
        <p:spPr>
          <a:xfrm>
            <a:off x="342613" y="1384199"/>
            <a:ext cx="1600200" cy="647700"/>
          </a:xfrm>
          <a:prstGeom prst="rect">
            <a:avLst/>
          </a:prstGeom>
        </p:spPr>
      </p:pic>
      <p:sp>
        <p:nvSpPr>
          <p:cNvPr id="21" name="Title 20"/>
          <p:cNvSpPr>
            <a:spLocks noGrp="1"/>
          </p:cNvSpPr>
          <p:nvPr>
            <p:ph type="title"/>
          </p:nvPr>
        </p:nvSpPr>
        <p:spPr/>
        <p:txBody>
          <a:bodyPr/>
          <a:lstStyle/>
          <a:p>
            <a:r>
              <a:rPr lang="en-US" dirty="0" smtClean="0"/>
              <a:t>Who’s Who in the Zoo</a:t>
            </a:r>
            <a:endParaRPr lang="en-US" dirty="0"/>
          </a:p>
        </p:txBody>
      </p:sp>
    </p:spTree>
    <p:extLst>
      <p:ext uri="{BB962C8B-B14F-4D97-AF65-F5344CB8AC3E}">
        <p14:creationId xmlns:p14="http://schemas.microsoft.com/office/powerpoint/2010/main" val="21281899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HDFS High-Level Architecture</a:t>
            </a:r>
            <a:endParaRPr lang="en-US" dirty="0"/>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2972951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Hortonworks_PPT_5temp">
  <a:themeElements>
    <a:clrScheme name="Hortonworks">
      <a:dk1>
        <a:sysClr val="windowText" lastClr="000000"/>
      </a:dk1>
      <a:lt1>
        <a:srgbClr val="1E1E1E"/>
      </a:lt1>
      <a:dk2>
        <a:srgbClr val="FFFFFF"/>
      </a:dk2>
      <a:lt2>
        <a:srgbClr val="FFFFFF"/>
      </a:lt2>
      <a:accent1>
        <a:srgbClr val="69BE28"/>
      </a:accent1>
      <a:accent2>
        <a:srgbClr val="1E1E1E"/>
      </a:accent2>
      <a:accent3>
        <a:srgbClr val="44697D"/>
      </a:accent3>
      <a:accent4>
        <a:srgbClr val="818A8F"/>
      </a:accent4>
      <a:accent5>
        <a:srgbClr val="E17000"/>
      </a:accent5>
      <a:accent6>
        <a:srgbClr val="7F7F7F"/>
      </a:accent6>
      <a:hlink>
        <a:srgbClr val="FFFFFF"/>
      </a:hlink>
      <a:folHlink>
        <a:srgbClr val="FFFFF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lnSpcReduction="10000"/>
      </a:bodyPr>
      <a:lstStyle>
        <a:defPPr marL="0" marR="0" indent="0" algn="l" defTabSz="457200" rtl="0" eaLnBrk="1" fontAlgn="auto" latinLnBrk="0" hangingPunct="1">
          <a:lnSpc>
            <a:spcPct val="100000"/>
          </a:lnSpc>
          <a:spcBef>
            <a:spcPct val="20000"/>
          </a:spcBef>
          <a:spcAft>
            <a:spcPts val="0"/>
          </a:spcAft>
          <a:buClrTx/>
          <a:buSzTx/>
          <a:buFont typeface="Arial"/>
          <a:buNone/>
          <a:tabLst/>
          <a:defRPr kumimoji="0" sz="1800" b="0" i="0" u="none" strike="noStrike" kern="1200" cap="none" spc="0" normalizeH="0" baseline="0" noProof="0" dirty="0" smtClean="0">
            <a:ln>
              <a:noFill/>
            </a:ln>
            <a:solidFill>
              <a:srgbClr val="C3C3C3"/>
            </a:solidFill>
            <a:effectLst/>
            <a:uLnTx/>
            <a:uFillTx/>
            <a:latin typeface="+mn-lt"/>
            <a:ea typeface="+mn-ea"/>
            <a:cs typeface="+mn-cs"/>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Hortonworks.thmx</Template>
  <TotalTime>13539</TotalTime>
  <Words>5088</Words>
  <Application>Microsoft Macintosh PowerPoint</Application>
  <PresentationFormat>Custom</PresentationFormat>
  <Paragraphs>791</Paragraphs>
  <Slides>76</Slides>
  <Notes>19</Notes>
  <HiddenSlides>0</HiddenSlides>
  <MMClips>0</MMClips>
  <ScaleCrop>false</ScaleCrop>
  <HeadingPairs>
    <vt:vector size="4" baseType="variant">
      <vt:variant>
        <vt:lpstr>Theme</vt:lpstr>
      </vt:variant>
      <vt:variant>
        <vt:i4>1</vt:i4>
      </vt:variant>
      <vt:variant>
        <vt:lpstr>Slide Titles</vt:lpstr>
      </vt:variant>
      <vt:variant>
        <vt:i4>76</vt:i4>
      </vt:variant>
    </vt:vector>
  </HeadingPairs>
  <TitlesOfParts>
    <vt:vector size="77" baseType="lpstr">
      <vt:lpstr>Hortonworks_PPT_5temp</vt:lpstr>
      <vt:lpstr>Storage and Compute: HDFS, MapReduce</vt:lpstr>
      <vt:lpstr>About Me</vt:lpstr>
      <vt:lpstr>Agenda</vt:lpstr>
      <vt:lpstr>History of Hadoop</vt:lpstr>
      <vt:lpstr>History of Hadoop</vt:lpstr>
      <vt:lpstr>Who’s Who in the Zoo</vt:lpstr>
      <vt:lpstr>Who’s Who in the Zoo</vt:lpstr>
      <vt:lpstr>Who’s Who in the Zoo</vt:lpstr>
      <vt:lpstr>HDFS High-Level Architecture</vt:lpstr>
      <vt:lpstr>HDFS High-Level Architecture</vt:lpstr>
      <vt:lpstr>HDFS High-Level Architecture</vt:lpstr>
      <vt:lpstr>HDFS High Level Architecture</vt:lpstr>
      <vt:lpstr>HDFS Recent Features</vt:lpstr>
      <vt:lpstr>HDFS Snapshots</vt:lpstr>
      <vt:lpstr>HDFS Snapshots</vt:lpstr>
      <vt:lpstr>HDFS Snapshots</vt:lpstr>
      <vt:lpstr>HDFS ACLs</vt:lpstr>
      <vt:lpstr>HDFS File Permissions Example</vt:lpstr>
      <vt:lpstr>HDFS ACLs</vt:lpstr>
      <vt:lpstr>HDFS ACLs</vt:lpstr>
      <vt:lpstr>HDFS ACLs Best Practices</vt:lpstr>
      <vt:lpstr>Reporting DataNode Volume Failures</vt:lpstr>
      <vt:lpstr>Reporting DataNode Volume Failures</vt:lpstr>
      <vt:lpstr>Reporting DataNode Volume Failures</vt:lpstr>
      <vt:lpstr>Reporting DataNode Volume Failures</vt:lpstr>
      <vt:lpstr>Reporting DataNode Volume Failures</vt:lpstr>
      <vt:lpstr>HDFS Storage Architecture Evolution</vt:lpstr>
      <vt:lpstr>HDFS Reads</vt:lpstr>
      <vt:lpstr>HDFS Short-Circuit Reads</vt:lpstr>
      <vt:lpstr>HDFS Short-Circuit Reads</vt:lpstr>
      <vt:lpstr>Shortcomings of Existing RAM Utilization</vt:lpstr>
      <vt:lpstr>Centralized Cache Management</vt:lpstr>
      <vt:lpstr>Using Centralized Cache Management</vt:lpstr>
      <vt:lpstr>Using Centralized Cache Management</vt:lpstr>
      <vt:lpstr>Using Centralized Cache Management</vt:lpstr>
      <vt:lpstr>Using Centralized Cache Management</vt:lpstr>
      <vt:lpstr>Using Centralized Cache Management</vt:lpstr>
      <vt:lpstr>Centralized Cache Management Behind the Scenes</vt:lpstr>
      <vt:lpstr>Centralized Cache Management Behind the Scenes</vt:lpstr>
      <vt:lpstr>Centralized Cache Management Behind the Scenes</vt:lpstr>
      <vt:lpstr>HDFS Zero-Copy Reads</vt:lpstr>
      <vt:lpstr>Heterogeneous Storage Goals</vt:lpstr>
      <vt:lpstr>Interesting Storage Media</vt:lpstr>
      <vt:lpstr>HDFS Storage Architecture - Before</vt:lpstr>
      <vt:lpstr>HDFS Storage Architecture - Now</vt:lpstr>
      <vt:lpstr>Storage Preferences</vt:lpstr>
      <vt:lpstr>Storage Preferences (continued)</vt:lpstr>
      <vt:lpstr>Quota Management</vt:lpstr>
      <vt:lpstr>File Creation with Storage Types</vt:lpstr>
      <vt:lpstr>Move existing replicas to target Storage Type</vt:lpstr>
      <vt:lpstr>Storage Policy Definition</vt:lpstr>
      <vt:lpstr>Storage Policies: Archival</vt:lpstr>
      <vt:lpstr>Storage Policies: Archival</vt:lpstr>
      <vt:lpstr>Storage Policy: SSD</vt:lpstr>
      <vt:lpstr>Store Intermediate Data in Memory</vt:lpstr>
      <vt:lpstr>MapReduce High-Level Architecture</vt:lpstr>
      <vt:lpstr>MapReduce High-Level Architecture</vt:lpstr>
      <vt:lpstr>MapReduce High Level Architecture</vt:lpstr>
      <vt:lpstr>MapReduce High-Level Architecture</vt:lpstr>
      <vt:lpstr>MapReduce Computational Model</vt:lpstr>
      <vt:lpstr>MapReduce Computational Model</vt:lpstr>
      <vt:lpstr>MapReduce Computational Model</vt:lpstr>
      <vt:lpstr>MapReduce Computational Model</vt:lpstr>
      <vt:lpstr>MapReduce Computational Model</vt:lpstr>
      <vt:lpstr>YARN High-Level Architecture</vt:lpstr>
      <vt:lpstr>Map Reduce V1 Architecture</vt:lpstr>
      <vt:lpstr>Map Reduce V1 Issues</vt:lpstr>
      <vt:lpstr>Hadoop The Project</vt:lpstr>
      <vt:lpstr>YARN</vt:lpstr>
      <vt:lpstr>Capacity Scheduler Configuration </vt:lpstr>
      <vt:lpstr>YARN Recent Features</vt:lpstr>
      <vt:lpstr>YARN Timeline Server</vt:lpstr>
      <vt:lpstr>Node Labels</vt:lpstr>
      <vt:lpstr>CGroup Isolation</vt:lpstr>
      <vt:lpstr>Summary</vt:lpstr>
      <vt:lpstr>Thank you</vt:lpstr>
    </vt:vector>
  </TitlesOfParts>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Hortonworks</dc:title>
  <dc:creator>edelin</dc:creator>
  <cp:lastModifiedBy>Chris Nauroth</cp:lastModifiedBy>
  <cp:revision>280</cp:revision>
  <cp:lastPrinted>2011-11-07T16:43:46Z</cp:lastPrinted>
  <dcterms:created xsi:type="dcterms:W3CDTF">2011-12-12T20:01:28Z</dcterms:created>
  <dcterms:modified xsi:type="dcterms:W3CDTF">2015-10-14T19:14:05Z</dcterms:modified>
</cp:coreProperties>
</file>